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63" r:id="rId4"/>
    <p:sldId id="267" r:id="rId5"/>
    <p:sldId id="266" r:id="rId6"/>
    <p:sldId id="268" r:id="rId7"/>
    <p:sldId id="259" r:id="rId8"/>
    <p:sldId id="269" r:id="rId9"/>
    <p:sldId id="270" r:id="rId10"/>
    <p:sldId id="271" r:id="rId11"/>
    <p:sldId id="272" r:id="rId12"/>
    <p:sldId id="261" r:id="rId13"/>
    <p:sldId id="279" r:id="rId14"/>
    <p:sldId id="274" r:id="rId15"/>
    <p:sldId id="278" r:id="rId16"/>
    <p:sldId id="275" r:id="rId17"/>
    <p:sldId id="276" r:id="rId18"/>
    <p:sldId id="280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nd Narayan" initials="AN" lastIdx="1" clrIdx="0">
    <p:extLst>
      <p:ext uri="{19B8F6BF-5375-455C-9EA6-DF929625EA0E}">
        <p15:presenceInfo xmlns:p15="http://schemas.microsoft.com/office/powerpoint/2012/main" userId="6332e91b1e7984b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d Narayan" userId="6332e91b1e7984b4" providerId="LiveId" clId="{518F2FE6-2509-4EEE-A86B-98291C75F669}"/>
    <pc:docChg chg="addSld modSld">
      <pc:chgData name="Anand Narayan" userId="6332e91b1e7984b4" providerId="LiveId" clId="{518F2FE6-2509-4EEE-A86B-98291C75F669}" dt="2019-03-28T06:22:35.525" v="2" actId="1076"/>
      <pc:docMkLst>
        <pc:docMk/>
      </pc:docMkLst>
      <pc:sldChg chg="addSp delSp modSp add">
        <pc:chgData name="Anand Narayan" userId="6332e91b1e7984b4" providerId="LiveId" clId="{518F2FE6-2509-4EEE-A86B-98291C75F669}" dt="2019-03-28T06:22:35.525" v="2" actId="1076"/>
        <pc:sldMkLst>
          <pc:docMk/>
          <pc:sldMk cId="616381667" sldId="270"/>
        </pc:sldMkLst>
        <pc:spChg chg="del">
          <ac:chgData name="Anand Narayan" userId="6332e91b1e7984b4" providerId="LiveId" clId="{518F2FE6-2509-4EEE-A86B-98291C75F669}" dt="2019-03-28T06:22:33.781" v="1" actId="931"/>
          <ac:spMkLst>
            <pc:docMk/>
            <pc:sldMk cId="616381667" sldId="270"/>
            <ac:spMk id="3" creationId="{94D55B10-BD10-47E6-9C98-4D0EF9231C6D}"/>
          </ac:spMkLst>
        </pc:spChg>
        <pc:picChg chg="add mod">
          <ac:chgData name="Anand Narayan" userId="6332e91b1e7984b4" providerId="LiveId" clId="{518F2FE6-2509-4EEE-A86B-98291C75F669}" dt="2019-03-28T06:22:35.525" v="2" actId="1076"/>
          <ac:picMkLst>
            <pc:docMk/>
            <pc:sldMk cId="616381667" sldId="270"/>
            <ac:picMk id="5" creationId="{9A9F6DEB-BDC6-4B80-B68F-C4320B45EC2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20E6A-35E6-43BE-BD61-7A1CD89BEF92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5E580-08B8-4E4E-95DB-086582145C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5067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Difficult to study diseases where events take a long time to occur.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Does not differentiate if the patient died at 3 </a:t>
            </a:r>
            <a:r>
              <a:rPr lang="en-IN" dirty="0" err="1"/>
              <a:t>yrs</a:t>
            </a:r>
            <a:r>
              <a:rPr lang="en-IN" dirty="0"/>
              <a:t> vs 1 year or lived for 6 years vs 10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5E580-08B8-4E4E-95DB-086582145C9A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850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5E580-08B8-4E4E-95DB-086582145C9A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7900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HR- The risk of an event is same across the whole curve. Accounts for time of event</a:t>
            </a:r>
          </a:p>
          <a:p>
            <a:r>
              <a:rPr lang="en-IN" dirty="0"/>
              <a:t>RR- The risk of having an event or not at one time point like end of study. Ignores time of event.</a:t>
            </a:r>
          </a:p>
          <a:p>
            <a:r>
              <a:rPr lang="en-IN" dirty="0"/>
              <a:t>Cox proportional hazard model can compare multiple variates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5E580-08B8-4E4E-95DB-086582145C9A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1261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HR- measure of relative effect</a:t>
            </a:r>
          </a:p>
          <a:p>
            <a:r>
              <a:rPr lang="en-IN" dirty="0"/>
              <a:t>Median and landmark analysis- measure of absolute effect but measures at only one time point. Ignores other timelines.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5E580-08B8-4E4E-95DB-086582145C9A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952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1311D-7737-4766-B386-AD9C52527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047AAF-2BE3-4828-9E40-C0B68C0AC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54489-92C4-4717-83A9-7E631794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CD11D-A997-47BC-A0EA-7C6C11C3A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70833-5643-49E9-BC45-3BEF0D91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376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62B4D-8FCB-4EE8-8C25-5477AA1BB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87A02-1860-4E17-82A4-67A1B2A17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9B2D9-E8BD-4DAE-90D6-5DE5E3BD4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CCF9D-B83A-413A-93F7-1ED78C39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B5DA4-861E-414C-8479-6922EE3ED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298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CD751-BB3A-4710-890E-0522402F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90698-5BD5-41E8-BE18-226FF5BCC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B12C4-3DE3-4BDE-9A8E-7FE195BAA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DA9E4-3086-410A-9459-1EDEA36AF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09A42-9B8A-459C-8225-BF46AE87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607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B1C5-296D-4ED3-893D-1033BD77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67A0B-3D9D-4F33-B0E4-59C113ED9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279E2-05C6-4A48-BE8E-9D4A8CC39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8C421-F85E-4295-B6AF-4A54BC17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D5640-F64C-40EA-A584-2CCB9FF02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D1588-4352-48A8-9724-3CB87E404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49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726B9-C910-4852-B557-9B1D9CB60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A9D79-E3D3-4945-B92A-020E1E8D7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B73AB-3C0B-4D6D-B374-FC0482B5E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F7C317-9D05-410C-9E6E-1795988BD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CDAD-C658-4C28-821A-C22E5CC01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9EE144-9753-4EAB-AAD9-F1A7E395F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CD23D4-C5C8-4F5E-A21F-67A272DC9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246B1-03C9-41BF-9C3B-A47151EB7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703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C5C9-9267-4A0A-B240-266C8242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DB5B37-F78D-4E5A-B031-ECC576BB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6025C2-2A42-4864-9C71-EBFA852BD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696BC-7B53-4A9D-A82E-5C56A2A1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98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2D29E0-C8D0-4241-BD7A-B1C5E8DD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484043-236A-4DC5-8BAB-FB4E04510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22F8B-592F-4F7E-88F0-8A087C4E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91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FCAFD-8049-4810-BF10-49FAFABF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C213B-63A5-4DF9-84F9-259051FA4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AAAE0-CB25-4054-A82A-3BEFC6356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7AB44-F8DD-486D-A104-66F6F4953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1C341-0C14-4373-A93C-B287F111C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ED394-7036-4962-A7A8-E14CE79F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08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A1F3-EE17-40F0-A2D9-98DD04297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4508C1-DD81-4203-A57F-222F5F60C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2D057-3DBE-4CF7-AF5A-E81B7DC12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AF357-23F1-4B4C-B293-F99DE465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549F9-2B9E-4ED8-8998-EDEE8680C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6C507-9EF3-45D1-9751-6CB10771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89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80F37-77CA-4033-A5CB-0642E53B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6F97F-D2DE-4A49-AEA7-5208941A9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05347-4C9C-403F-BFE6-CBBA5271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1C83E-5AFE-45D6-ADC3-97E5116DC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86160-C979-481D-9AF3-48F3C20FF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774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834D39-C7FE-43F2-B1C1-9E613D86D4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1F862-03B2-4C38-A600-B4A50CA83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7FD86-19AE-4400-8DCF-8B21524F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6FB1E-0D71-4872-8106-8E327AA2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052DA-8D49-4412-9E8A-8FFA4DF16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73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2E0B9B-4F7E-4D22-A9A4-BAC44595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FD220-6F1C-4524-894A-23383E6D6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E07D4-E9BF-4353-AE74-72A21694F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4B386-3208-418C-A1D8-F64D907B8DC7}" type="datetimeFigureOut">
              <a:rPr lang="en-IN" smtClean="0"/>
              <a:t>07-08-2020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5D4B9-2938-4420-8EBF-9E8FEF1D8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A156B-9606-4E3C-ACC6-EC68BE1839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7C85F-C2F1-4AE9-8D19-8F9A91887B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3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9F6D6-36D9-43C7-BE80-E7805F53F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6881" y="2058797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dirty="0"/>
              <a:t>Survival Curves</a:t>
            </a:r>
            <a:endParaRPr lang="en-IN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E32B4-FFBD-491B-A11C-408D154F7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8747" y="4632326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/>
              <a:t>What do they tell?</a:t>
            </a:r>
            <a:endParaRPr lang="en-IN" sz="3600" dirty="0"/>
          </a:p>
        </p:txBody>
      </p:sp>
      <p:pic>
        <p:nvPicPr>
          <p:cNvPr id="4098" name="Picture 2" descr="Confused Person Clipart Transparent Background - Confused Clipart Black And White, HD Png Download">
            <a:extLst>
              <a:ext uri="{FF2B5EF4-FFF2-40B4-BE49-F238E27FC236}">
                <a16:creationId xmlns:a16="http://schemas.microsoft.com/office/drawing/2014/main" id="{8D0E98D6-CE78-4678-A850-CED35CE34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173" y="569912"/>
            <a:ext cx="2729654" cy="258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351866B4-8ACF-48E6-B9CF-EC432F9A3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150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80BDBDE-CDD8-4360-B08A-4149FA78FC40}"/>
              </a:ext>
            </a:extLst>
          </p:cNvPr>
          <p:cNvCxnSpPr/>
          <p:nvPr/>
        </p:nvCxnSpPr>
        <p:spPr>
          <a:xfrm>
            <a:off x="6410960" y="953286"/>
            <a:ext cx="0" cy="4778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F9D208-CB91-4E5B-A887-03F5FA451958}"/>
              </a:ext>
            </a:extLst>
          </p:cNvPr>
          <p:cNvCxnSpPr>
            <a:cxnSpLocks/>
          </p:cNvCxnSpPr>
          <p:nvPr/>
        </p:nvCxnSpPr>
        <p:spPr>
          <a:xfrm flipV="1">
            <a:off x="1584960" y="1148080"/>
            <a:ext cx="0" cy="45618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34A002-A8B3-40F8-BFD3-F42F0EA47B36}"/>
              </a:ext>
            </a:extLst>
          </p:cNvPr>
          <p:cNvCxnSpPr>
            <a:cxnSpLocks/>
          </p:cNvCxnSpPr>
          <p:nvPr/>
        </p:nvCxnSpPr>
        <p:spPr>
          <a:xfrm>
            <a:off x="1584960" y="5709920"/>
            <a:ext cx="893064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E1C5638-52A1-46DC-A2FB-F5EFEBACD5BE}"/>
              </a:ext>
            </a:extLst>
          </p:cNvPr>
          <p:cNvGraphicFramePr>
            <a:graphicFrameLocks noGrp="1"/>
          </p:cNvGraphicFramePr>
          <p:nvPr/>
        </p:nvGraphicFramePr>
        <p:xfrm>
          <a:off x="1584960" y="1452883"/>
          <a:ext cx="8666478" cy="4257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2942">
                  <a:extLst>
                    <a:ext uri="{9D8B030D-6E8A-4147-A177-3AD203B41FA5}">
                      <a16:colId xmlns:a16="http://schemas.microsoft.com/office/drawing/2014/main" val="757603477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00787501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2465918026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334786334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64685437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560249609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385688894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768795134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2957222424"/>
                    </a:ext>
                  </a:extLst>
                </a:gridCol>
              </a:tblGrid>
              <a:tr h="608147"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767244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67064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8625207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155900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7815053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352335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819511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F38E352-2F34-443D-A0F3-07B17EED4AA9}"/>
              </a:ext>
            </a:extLst>
          </p:cNvPr>
          <p:cNvSpPr txBox="1"/>
          <p:nvPr/>
        </p:nvSpPr>
        <p:spPr>
          <a:xfrm>
            <a:off x="2407920" y="5830048"/>
            <a:ext cx="784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	 2	 3	  4	   5	    6	      7	       8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FB6C52-2167-4812-A186-CF361E86473F}"/>
              </a:ext>
            </a:extLst>
          </p:cNvPr>
          <p:cNvSpPr txBox="1"/>
          <p:nvPr/>
        </p:nvSpPr>
        <p:spPr>
          <a:xfrm>
            <a:off x="3728720" y="6199380"/>
            <a:ext cx="285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  <a:endParaRPr lang="en-IN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97BC08-035E-4263-881B-51678B067B0F}"/>
              </a:ext>
            </a:extLst>
          </p:cNvPr>
          <p:cNvCxnSpPr/>
          <p:nvPr/>
        </p:nvCxnSpPr>
        <p:spPr>
          <a:xfrm>
            <a:off x="4643120" y="6400800"/>
            <a:ext cx="1676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A4C2FFA-6337-46BF-BF20-461C4705C791}"/>
              </a:ext>
            </a:extLst>
          </p:cNvPr>
          <p:cNvSpPr txBox="1"/>
          <p:nvPr/>
        </p:nvSpPr>
        <p:spPr>
          <a:xfrm>
            <a:off x="1127768" y="1816016"/>
            <a:ext cx="3131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</a:t>
            </a:r>
          </a:p>
          <a:p>
            <a:endParaRPr lang="en-US" sz="2000" dirty="0"/>
          </a:p>
          <a:p>
            <a:r>
              <a:rPr lang="en-US" sz="2000" dirty="0"/>
              <a:t>B</a:t>
            </a:r>
          </a:p>
          <a:p>
            <a:endParaRPr lang="en-US" sz="2000" dirty="0"/>
          </a:p>
          <a:p>
            <a:r>
              <a:rPr lang="en-US" sz="2000" dirty="0"/>
              <a:t>C</a:t>
            </a:r>
          </a:p>
          <a:p>
            <a:endParaRPr lang="en-US" sz="2000" dirty="0"/>
          </a:p>
          <a:p>
            <a:r>
              <a:rPr lang="en-US" sz="2000" dirty="0"/>
              <a:t>D</a:t>
            </a:r>
          </a:p>
          <a:p>
            <a:endParaRPr lang="en-US" sz="2000" dirty="0"/>
          </a:p>
          <a:p>
            <a:r>
              <a:rPr lang="en-US" sz="2000" dirty="0"/>
              <a:t>E</a:t>
            </a:r>
          </a:p>
          <a:p>
            <a:endParaRPr lang="en-US" sz="2000" dirty="0"/>
          </a:p>
          <a:p>
            <a:r>
              <a:rPr lang="en-US" sz="2000" dirty="0"/>
              <a:t>F</a:t>
            </a:r>
          </a:p>
          <a:p>
            <a:endParaRPr lang="en-US" sz="2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35244A8-386D-42E4-BDF2-4C1E4EDD2559}"/>
              </a:ext>
            </a:extLst>
          </p:cNvPr>
          <p:cNvSpPr/>
          <p:nvPr/>
        </p:nvSpPr>
        <p:spPr>
          <a:xfrm>
            <a:off x="1595119" y="200152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C44923-1EF0-47D2-AD36-8803F41595CB}"/>
              </a:ext>
            </a:extLst>
          </p:cNvPr>
          <p:cNvCxnSpPr/>
          <p:nvPr/>
        </p:nvCxnSpPr>
        <p:spPr>
          <a:xfrm>
            <a:off x="9286240" y="914400"/>
            <a:ext cx="0" cy="4778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A3B4001-C0C1-4D9F-9F4A-2CDDFCB3734E}"/>
              </a:ext>
            </a:extLst>
          </p:cNvPr>
          <p:cNvSpPr txBox="1"/>
          <p:nvPr/>
        </p:nvSpPr>
        <p:spPr>
          <a:xfrm>
            <a:off x="4602480" y="347120"/>
            <a:ext cx="1940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End of accrual</a:t>
            </a:r>
            <a:endParaRPr lang="en-IN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4194BF-2F34-4029-ACC5-5B8F4688FBE6}"/>
              </a:ext>
            </a:extLst>
          </p:cNvPr>
          <p:cNvSpPr txBox="1"/>
          <p:nvPr/>
        </p:nvSpPr>
        <p:spPr>
          <a:xfrm>
            <a:off x="8310879" y="334726"/>
            <a:ext cx="1940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End of study</a:t>
            </a:r>
            <a:endParaRPr lang="en-IN" sz="24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2269168-B0D9-4906-919C-080E985E1CA4}"/>
              </a:ext>
            </a:extLst>
          </p:cNvPr>
          <p:cNvSpPr/>
          <p:nvPr/>
        </p:nvSpPr>
        <p:spPr>
          <a:xfrm>
            <a:off x="3383279" y="38066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1C7873F-83A8-47A8-B82C-99E45F1A18DC}"/>
              </a:ext>
            </a:extLst>
          </p:cNvPr>
          <p:cNvSpPr/>
          <p:nvPr/>
        </p:nvSpPr>
        <p:spPr>
          <a:xfrm>
            <a:off x="4881881" y="5003991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6045E3-1C5A-4E98-963F-60DE88888627}"/>
              </a:ext>
            </a:extLst>
          </p:cNvPr>
          <p:cNvCxnSpPr>
            <a:cxnSpLocks/>
          </p:cNvCxnSpPr>
          <p:nvPr/>
        </p:nvCxnSpPr>
        <p:spPr>
          <a:xfrm>
            <a:off x="1757679" y="2072640"/>
            <a:ext cx="5537200" cy="152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89B741C6-9E23-41F5-AEA5-C005E03C582D}"/>
              </a:ext>
            </a:extLst>
          </p:cNvPr>
          <p:cNvSpPr/>
          <p:nvPr/>
        </p:nvSpPr>
        <p:spPr>
          <a:xfrm>
            <a:off x="7294880" y="198628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7D7C7D-2EA7-45FF-910D-9E38FD4A2E3E}"/>
              </a:ext>
            </a:extLst>
          </p:cNvPr>
          <p:cNvCxnSpPr>
            <a:cxnSpLocks/>
            <a:stCxn id="25" idx="6"/>
          </p:cNvCxnSpPr>
          <p:nvPr/>
        </p:nvCxnSpPr>
        <p:spPr>
          <a:xfrm flipV="1">
            <a:off x="5064761" y="5086837"/>
            <a:ext cx="3733799" cy="35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9FCD2F8-3E3F-4E40-BE22-B0BFAF4E0A74}"/>
              </a:ext>
            </a:extLst>
          </p:cNvPr>
          <p:cNvSpPr/>
          <p:nvPr/>
        </p:nvSpPr>
        <p:spPr>
          <a:xfrm>
            <a:off x="8727439" y="49750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9FCE3F0-9644-40F8-8854-ECF42CBF0E10}"/>
              </a:ext>
            </a:extLst>
          </p:cNvPr>
          <p:cNvSpPr/>
          <p:nvPr/>
        </p:nvSpPr>
        <p:spPr>
          <a:xfrm>
            <a:off x="5323839" y="38066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086C91C-797F-4C43-92CD-86D47BE87BB9}"/>
              </a:ext>
            </a:extLst>
          </p:cNvPr>
          <p:cNvCxnSpPr>
            <a:cxnSpLocks/>
            <a:endCxn id="35" idx="6"/>
          </p:cNvCxnSpPr>
          <p:nvPr/>
        </p:nvCxnSpPr>
        <p:spPr>
          <a:xfrm>
            <a:off x="3545840" y="3891280"/>
            <a:ext cx="1960879" cy="17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1EC9EC6-40FC-432C-AF5B-8F005359232B}"/>
              </a:ext>
            </a:extLst>
          </p:cNvPr>
          <p:cNvSpPr txBox="1"/>
          <p:nvPr/>
        </p:nvSpPr>
        <p:spPr>
          <a:xfrm>
            <a:off x="3728720" y="1605280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 years</a:t>
            </a:r>
            <a:endParaRPr lang="en-IN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E64EED-2636-46F0-B757-EF8C4CB8E348}"/>
              </a:ext>
            </a:extLst>
          </p:cNvPr>
          <p:cNvSpPr txBox="1"/>
          <p:nvPr/>
        </p:nvSpPr>
        <p:spPr>
          <a:xfrm>
            <a:off x="3728720" y="3352017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years</a:t>
            </a:r>
            <a:endParaRPr lang="en-IN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18CE377-DC8C-4CB7-BB92-11F593A05E8C}"/>
              </a:ext>
            </a:extLst>
          </p:cNvPr>
          <p:cNvSpPr txBox="1"/>
          <p:nvPr/>
        </p:nvSpPr>
        <p:spPr>
          <a:xfrm>
            <a:off x="6431280" y="4644878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 years</a:t>
            </a:r>
            <a:endParaRPr lang="en-IN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FD74C34-0957-4C53-AF3D-A7164F3DB0DD}"/>
              </a:ext>
            </a:extLst>
          </p:cNvPr>
          <p:cNvSpPr txBox="1"/>
          <p:nvPr/>
        </p:nvSpPr>
        <p:spPr>
          <a:xfrm>
            <a:off x="9723124" y="2148595"/>
            <a:ext cx="23367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can we describe this data?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0E7D862-5FD3-468A-812D-72B1D19DCA2F}"/>
              </a:ext>
            </a:extLst>
          </p:cNvPr>
          <p:cNvSpPr/>
          <p:nvPr/>
        </p:nvSpPr>
        <p:spPr>
          <a:xfrm>
            <a:off x="9604155" y="3806677"/>
            <a:ext cx="26407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Mean survival+ SD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Median survival+ range</a:t>
            </a:r>
            <a:endParaRPr lang="en-IN" sz="2800" dirty="0">
              <a:solidFill>
                <a:srgbClr val="FF0000"/>
              </a:solidFill>
            </a:endParaRPr>
          </a:p>
        </p:txBody>
      </p:sp>
      <p:pic>
        <p:nvPicPr>
          <p:cNvPr id="6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C678D464-4AED-4B1F-B837-9D5D283D2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7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/>
      <p:bldP spid="19" grpId="0"/>
      <p:bldP spid="23" grpId="0" animBg="1"/>
      <p:bldP spid="25" grpId="0" animBg="1"/>
      <p:bldP spid="29" grpId="0" animBg="1"/>
      <p:bldP spid="33" grpId="0" animBg="1"/>
      <p:bldP spid="35" grpId="0" animBg="1"/>
      <p:bldP spid="41" grpId="0"/>
      <p:bldP spid="43" grpId="0"/>
      <p:bldP spid="45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80BDBDE-CDD8-4360-B08A-4149FA78FC40}"/>
              </a:ext>
            </a:extLst>
          </p:cNvPr>
          <p:cNvCxnSpPr/>
          <p:nvPr/>
        </p:nvCxnSpPr>
        <p:spPr>
          <a:xfrm>
            <a:off x="6080452" y="953286"/>
            <a:ext cx="0" cy="4778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F9D208-CB91-4E5B-A887-03F5FA451958}"/>
              </a:ext>
            </a:extLst>
          </p:cNvPr>
          <p:cNvCxnSpPr>
            <a:cxnSpLocks/>
          </p:cNvCxnSpPr>
          <p:nvPr/>
        </p:nvCxnSpPr>
        <p:spPr>
          <a:xfrm flipV="1">
            <a:off x="1254452" y="1148080"/>
            <a:ext cx="0" cy="45618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34A002-A8B3-40F8-BFD3-F42F0EA47B36}"/>
              </a:ext>
            </a:extLst>
          </p:cNvPr>
          <p:cNvCxnSpPr>
            <a:cxnSpLocks/>
          </p:cNvCxnSpPr>
          <p:nvPr/>
        </p:nvCxnSpPr>
        <p:spPr>
          <a:xfrm>
            <a:off x="1254452" y="5709920"/>
            <a:ext cx="893064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E1C5638-52A1-46DC-A2FB-F5EFEBACD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362610"/>
              </p:ext>
            </p:extLst>
          </p:nvPr>
        </p:nvGraphicFramePr>
        <p:xfrm>
          <a:off x="1254452" y="1452883"/>
          <a:ext cx="8666478" cy="4257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2942">
                  <a:extLst>
                    <a:ext uri="{9D8B030D-6E8A-4147-A177-3AD203B41FA5}">
                      <a16:colId xmlns:a16="http://schemas.microsoft.com/office/drawing/2014/main" val="757603477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00787501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2465918026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334786334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64685437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560249609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385688894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768795134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2957222424"/>
                    </a:ext>
                  </a:extLst>
                </a:gridCol>
              </a:tblGrid>
              <a:tr h="608147"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767244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67064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8625207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155900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7815053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352335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819511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F38E352-2F34-443D-A0F3-07B17EED4AA9}"/>
              </a:ext>
            </a:extLst>
          </p:cNvPr>
          <p:cNvSpPr txBox="1"/>
          <p:nvPr/>
        </p:nvSpPr>
        <p:spPr>
          <a:xfrm>
            <a:off x="2077412" y="5830048"/>
            <a:ext cx="784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	 2	 3	  4	   5	    6	      7	       8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FB6C52-2167-4812-A186-CF361E86473F}"/>
              </a:ext>
            </a:extLst>
          </p:cNvPr>
          <p:cNvSpPr txBox="1"/>
          <p:nvPr/>
        </p:nvSpPr>
        <p:spPr>
          <a:xfrm>
            <a:off x="3398212" y="6199380"/>
            <a:ext cx="285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  <a:endParaRPr lang="en-IN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97BC08-035E-4263-881B-51678B067B0F}"/>
              </a:ext>
            </a:extLst>
          </p:cNvPr>
          <p:cNvCxnSpPr/>
          <p:nvPr/>
        </p:nvCxnSpPr>
        <p:spPr>
          <a:xfrm>
            <a:off x="4312612" y="6400800"/>
            <a:ext cx="1676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A4C2FFA-6337-46BF-BF20-461C4705C791}"/>
              </a:ext>
            </a:extLst>
          </p:cNvPr>
          <p:cNvSpPr txBox="1"/>
          <p:nvPr/>
        </p:nvSpPr>
        <p:spPr>
          <a:xfrm>
            <a:off x="797260" y="1816016"/>
            <a:ext cx="3131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</a:t>
            </a:r>
          </a:p>
          <a:p>
            <a:endParaRPr lang="en-US" sz="2000" dirty="0"/>
          </a:p>
          <a:p>
            <a:r>
              <a:rPr lang="en-US" sz="2000" dirty="0"/>
              <a:t>B</a:t>
            </a:r>
          </a:p>
          <a:p>
            <a:endParaRPr lang="en-US" sz="2000" dirty="0"/>
          </a:p>
          <a:p>
            <a:r>
              <a:rPr lang="en-US" sz="2000" dirty="0"/>
              <a:t>C</a:t>
            </a:r>
          </a:p>
          <a:p>
            <a:endParaRPr lang="en-US" sz="2000" dirty="0"/>
          </a:p>
          <a:p>
            <a:r>
              <a:rPr lang="en-US" sz="2000" dirty="0"/>
              <a:t>D</a:t>
            </a:r>
          </a:p>
          <a:p>
            <a:endParaRPr lang="en-US" sz="2000" dirty="0"/>
          </a:p>
          <a:p>
            <a:r>
              <a:rPr lang="en-US" sz="2000" dirty="0"/>
              <a:t>E</a:t>
            </a:r>
          </a:p>
          <a:p>
            <a:endParaRPr lang="en-US" sz="2000" dirty="0"/>
          </a:p>
          <a:p>
            <a:r>
              <a:rPr lang="en-US" sz="2000" dirty="0"/>
              <a:t>F</a:t>
            </a:r>
          </a:p>
          <a:p>
            <a:endParaRPr lang="en-US" sz="2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35244A8-386D-42E4-BDF2-4C1E4EDD2559}"/>
              </a:ext>
            </a:extLst>
          </p:cNvPr>
          <p:cNvSpPr/>
          <p:nvPr/>
        </p:nvSpPr>
        <p:spPr>
          <a:xfrm>
            <a:off x="1264611" y="200152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C44923-1EF0-47D2-AD36-8803F41595CB}"/>
              </a:ext>
            </a:extLst>
          </p:cNvPr>
          <p:cNvCxnSpPr/>
          <p:nvPr/>
        </p:nvCxnSpPr>
        <p:spPr>
          <a:xfrm>
            <a:off x="8955732" y="914400"/>
            <a:ext cx="0" cy="4778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A3B4001-C0C1-4D9F-9F4A-2CDDFCB3734E}"/>
              </a:ext>
            </a:extLst>
          </p:cNvPr>
          <p:cNvSpPr txBox="1"/>
          <p:nvPr/>
        </p:nvSpPr>
        <p:spPr>
          <a:xfrm>
            <a:off x="4271972" y="347120"/>
            <a:ext cx="1940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End of accrual</a:t>
            </a:r>
            <a:endParaRPr lang="en-IN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4194BF-2F34-4029-ACC5-5B8F4688FBE6}"/>
              </a:ext>
            </a:extLst>
          </p:cNvPr>
          <p:cNvSpPr txBox="1"/>
          <p:nvPr/>
        </p:nvSpPr>
        <p:spPr>
          <a:xfrm>
            <a:off x="7980371" y="334726"/>
            <a:ext cx="1940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End of study</a:t>
            </a:r>
            <a:endParaRPr lang="en-IN" sz="24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2269168-B0D9-4906-919C-080E985E1CA4}"/>
              </a:ext>
            </a:extLst>
          </p:cNvPr>
          <p:cNvSpPr/>
          <p:nvPr/>
        </p:nvSpPr>
        <p:spPr>
          <a:xfrm>
            <a:off x="3052771" y="38066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1C7873F-83A8-47A8-B82C-99E45F1A18DC}"/>
              </a:ext>
            </a:extLst>
          </p:cNvPr>
          <p:cNvSpPr/>
          <p:nvPr/>
        </p:nvSpPr>
        <p:spPr>
          <a:xfrm>
            <a:off x="4551373" y="5003991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6045E3-1C5A-4E98-963F-60DE88888627}"/>
              </a:ext>
            </a:extLst>
          </p:cNvPr>
          <p:cNvCxnSpPr>
            <a:cxnSpLocks/>
          </p:cNvCxnSpPr>
          <p:nvPr/>
        </p:nvCxnSpPr>
        <p:spPr>
          <a:xfrm>
            <a:off x="1427171" y="2072640"/>
            <a:ext cx="5537200" cy="152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89B741C6-9E23-41F5-AEA5-C005E03C582D}"/>
              </a:ext>
            </a:extLst>
          </p:cNvPr>
          <p:cNvSpPr/>
          <p:nvPr/>
        </p:nvSpPr>
        <p:spPr>
          <a:xfrm>
            <a:off x="6964372" y="198628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7D7C7D-2EA7-45FF-910D-9E38FD4A2E3E}"/>
              </a:ext>
            </a:extLst>
          </p:cNvPr>
          <p:cNvCxnSpPr>
            <a:cxnSpLocks/>
            <a:stCxn id="25" idx="6"/>
          </p:cNvCxnSpPr>
          <p:nvPr/>
        </p:nvCxnSpPr>
        <p:spPr>
          <a:xfrm flipV="1">
            <a:off x="4734253" y="5086837"/>
            <a:ext cx="3733799" cy="35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9FCD2F8-3E3F-4E40-BE22-B0BFAF4E0A74}"/>
              </a:ext>
            </a:extLst>
          </p:cNvPr>
          <p:cNvSpPr/>
          <p:nvPr/>
        </p:nvSpPr>
        <p:spPr>
          <a:xfrm>
            <a:off x="8396931" y="49750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9FCE3F0-9644-40F8-8854-ECF42CBF0E10}"/>
              </a:ext>
            </a:extLst>
          </p:cNvPr>
          <p:cNvSpPr/>
          <p:nvPr/>
        </p:nvSpPr>
        <p:spPr>
          <a:xfrm>
            <a:off x="4993331" y="38066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086C91C-797F-4C43-92CD-86D47BE87BB9}"/>
              </a:ext>
            </a:extLst>
          </p:cNvPr>
          <p:cNvCxnSpPr>
            <a:cxnSpLocks/>
            <a:endCxn id="35" idx="6"/>
          </p:cNvCxnSpPr>
          <p:nvPr/>
        </p:nvCxnSpPr>
        <p:spPr>
          <a:xfrm>
            <a:off x="3215332" y="3891280"/>
            <a:ext cx="1960879" cy="17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1EC9EC6-40FC-432C-AF5B-8F005359232B}"/>
              </a:ext>
            </a:extLst>
          </p:cNvPr>
          <p:cNvSpPr txBox="1"/>
          <p:nvPr/>
        </p:nvSpPr>
        <p:spPr>
          <a:xfrm>
            <a:off x="3398212" y="2233242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years</a:t>
            </a:r>
            <a:endParaRPr lang="en-IN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E64EED-2636-46F0-B757-EF8C4CB8E348}"/>
              </a:ext>
            </a:extLst>
          </p:cNvPr>
          <p:cNvSpPr txBox="1"/>
          <p:nvPr/>
        </p:nvSpPr>
        <p:spPr>
          <a:xfrm>
            <a:off x="3398212" y="3352017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years</a:t>
            </a:r>
            <a:endParaRPr lang="en-IN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18CE377-DC8C-4CB7-BB92-11F593A05E8C}"/>
              </a:ext>
            </a:extLst>
          </p:cNvPr>
          <p:cNvSpPr txBox="1"/>
          <p:nvPr/>
        </p:nvSpPr>
        <p:spPr>
          <a:xfrm>
            <a:off x="6100772" y="4644878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 years</a:t>
            </a:r>
            <a:endParaRPr lang="en-IN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2FEF859-376C-4412-B583-72F9CE0C9ED5}"/>
              </a:ext>
            </a:extLst>
          </p:cNvPr>
          <p:cNvSpPr/>
          <p:nvPr/>
        </p:nvSpPr>
        <p:spPr>
          <a:xfrm>
            <a:off x="1284807" y="2594594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FD4AAB8-964C-4827-A7E4-7F848B0380EC}"/>
              </a:ext>
            </a:extLst>
          </p:cNvPr>
          <p:cNvSpPr/>
          <p:nvPr/>
        </p:nvSpPr>
        <p:spPr>
          <a:xfrm>
            <a:off x="2627028" y="3198686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362EA90-A2F7-4110-AA15-51D3918A0B95}"/>
              </a:ext>
            </a:extLst>
          </p:cNvPr>
          <p:cNvSpPr/>
          <p:nvPr/>
        </p:nvSpPr>
        <p:spPr>
          <a:xfrm>
            <a:off x="4024338" y="441972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A46A174-09B4-48CE-851E-79ED8790ABA8}"/>
              </a:ext>
            </a:extLst>
          </p:cNvPr>
          <p:cNvSpPr/>
          <p:nvPr/>
        </p:nvSpPr>
        <p:spPr>
          <a:xfrm>
            <a:off x="6976862" y="3185832"/>
            <a:ext cx="182880" cy="172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Multiplication Sign 59">
            <a:extLst>
              <a:ext uri="{FF2B5EF4-FFF2-40B4-BE49-F238E27FC236}">
                <a16:creationId xmlns:a16="http://schemas.microsoft.com/office/drawing/2014/main" id="{E12E2886-4A88-4D03-BC28-6B27DED24ED5}"/>
              </a:ext>
            </a:extLst>
          </p:cNvPr>
          <p:cNvSpPr/>
          <p:nvPr/>
        </p:nvSpPr>
        <p:spPr>
          <a:xfrm>
            <a:off x="8849725" y="4279135"/>
            <a:ext cx="385585" cy="43643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312284-E241-4F53-BE5C-7711362A4EA2}"/>
              </a:ext>
            </a:extLst>
          </p:cNvPr>
          <p:cNvCxnSpPr>
            <a:cxnSpLocks/>
          </p:cNvCxnSpPr>
          <p:nvPr/>
        </p:nvCxnSpPr>
        <p:spPr>
          <a:xfrm>
            <a:off x="4175023" y="4497353"/>
            <a:ext cx="4788489" cy="35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AA676B2-3CED-40D6-8DD5-1992ABAB1A36}"/>
              </a:ext>
            </a:extLst>
          </p:cNvPr>
          <p:cNvCxnSpPr>
            <a:cxnSpLocks/>
          </p:cNvCxnSpPr>
          <p:nvPr/>
        </p:nvCxnSpPr>
        <p:spPr>
          <a:xfrm flipV="1">
            <a:off x="1486308" y="2660422"/>
            <a:ext cx="7438946" cy="35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9822894-7228-43EF-9723-925D5D8D8D2C}"/>
              </a:ext>
            </a:extLst>
          </p:cNvPr>
          <p:cNvCxnSpPr>
            <a:cxnSpLocks/>
            <a:endCxn id="59" idx="2"/>
          </p:cNvCxnSpPr>
          <p:nvPr/>
        </p:nvCxnSpPr>
        <p:spPr>
          <a:xfrm flipV="1">
            <a:off x="2807355" y="3272192"/>
            <a:ext cx="4169507" cy="73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8" name="Multiplication Sign 67">
            <a:extLst>
              <a:ext uri="{FF2B5EF4-FFF2-40B4-BE49-F238E27FC236}">
                <a16:creationId xmlns:a16="http://schemas.microsoft.com/office/drawing/2014/main" id="{50B8C322-7FF5-4F50-916B-35C587FADCB4}"/>
              </a:ext>
            </a:extLst>
          </p:cNvPr>
          <p:cNvSpPr/>
          <p:nvPr/>
        </p:nvSpPr>
        <p:spPr>
          <a:xfrm>
            <a:off x="8770719" y="2429574"/>
            <a:ext cx="385585" cy="43643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B122081-4F99-4BE9-A56A-756F34857250}"/>
              </a:ext>
            </a:extLst>
          </p:cNvPr>
          <p:cNvSpPr txBox="1"/>
          <p:nvPr/>
        </p:nvSpPr>
        <p:spPr>
          <a:xfrm>
            <a:off x="9113211" y="1951704"/>
            <a:ext cx="1793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End of study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CBDAE52-5129-424F-81FD-D4A0069CE417}"/>
              </a:ext>
            </a:extLst>
          </p:cNvPr>
          <p:cNvSpPr txBox="1"/>
          <p:nvPr/>
        </p:nvSpPr>
        <p:spPr>
          <a:xfrm>
            <a:off x="9113210" y="4625172"/>
            <a:ext cx="1793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End of study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1A5A74B-BC8A-49B2-8830-0803D349D926}"/>
              </a:ext>
            </a:extLst>
          </p:cNvPr>
          <p:cNvSpPr txBox="1"/>
          <p:nvPr/>
        </p:nvSpPr>
        <p:spPr>
          <a:xfrm>
            <a:off x="6792900" y="3459583"/>
            <a:ext cx="2293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Loss to </a:t>
            </a:r>
            <a:r>
              <a:rPr lang="en-US" sz="2400" dirty="0" err="1">
                <a:solidFill>
                  <a:srgbClr val="FF0000"/>
                </a:solidFill>
              </a:rPr>
              <a:t>followup</a:t>
            </a:r>
            <a:endParaRPr lang="en-IN" sz="2400" dirty="0">
              <a:solidFill>
                <a:srgbClr val="FF0000"/>
              </a:solidFill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79803C9-7F66-4FF3-8058-88A32E75320D}"/>
              </a:ext>
            </a:extLst>
          </p:cNvPr>
          <p:cNvCxnSpPr/>
          <p:nvPr/>
        </p:nvCxnSpPr>
        <p:spPr>
          <a:xfrm>
            <a:off x="7159742" y="3272192"/>
            <a:ext cx="3746710" cy="7318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C261B80-00EF-4245-8183-ED3B1A082FE4}"/>
              </a:ext>
            </a:extLst>
          </p:cNvPr>
          <p:cNvCxnSpPr>
            <a:cxnSpLocks/>
          </p:cNvCxnSpPr>
          <p:nvPr/>
        </p:nvCxnSpPr>
        <p:spPr>
          <a:xfrm>
            <a:off x="9041291" y="4492139"/>
            <a:ext cx="1865161" cy="12906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4A1A8D6-37D3-4A9B-A5E3-D3603F367020}"/>
              </a:ext>
            </a:extLst>
          </p:cNvPr>
          <p:cNvCxnSpPr>
            <a:cxnSpLocks/>
          </p:cNvCxnSpPr>
          <p:nvPr/>
        </p:nvCxnSpPr>
        <p:spPr>
          <a:xfrm>
            <a:off x="8940300" y="2650485"/>
            <a:ext cx="1865161" cy="12906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C5CBFF1D-E972-4B56-A0EF-F3343C117C7B}"/>
              </a:ext>
            </a:extLst>
          </p:cNvPr>
          <p:cNvSpPr txBox="1"/>
          <p:nvPr/>
        </p:nvSpPr>
        <p:spPr>
          <a:xfrm>
            <a:off x="10998722" y="2717168"/>
            <a:ext cx="5841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?</a:t>
            </a:r>
            <a:endParaRPr lang="en-IN" sz="8800" dirty="0">
              <a:solidFill>
                <a:srgbClr val="FF0000"/>
              </a:solidFill>
            </a:endParaRPr>
          </a:p>
        </p:txBody>
      </p:sp>
      <p:sp>
        <p:nvSpPr>
          <p:cNvPr id="90" name="Thought Bubble: Cloud 89">
            <a:extLst>
              <a:ext uri="{FF2B5EF4-FFF2-40B4-BE49-F238E27FC236}">
                <a16:creationId xmlns:a16="http://schemas.microsoft.com/office/drawing/2014/main" id="{D6C293BB-8B5B-45D7-9923-4123720E026A}"/>
              </a:ext>
            </a:extLst>
          </p:cNvPr>
          <p:cNvSpPr/>
          <p:nvPr/>
        </p:nvSpPr>
        <p:spPr>
          <a:xfrm>
            <a:off x="4518357" y="655822"/>
            <a:ext cx="4892028" cy="1829564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do we describe this data??</a:t>
            </a:r>
            <a:endParaRPr lang="en-IN" sz="2400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4E64CA-9FD8-4C64-BE80-5554B04974FC}"/>
              </a:ext>
            </a:extLst>
          </p:cNvPr>
          <p:cNvSpPr txBox="1"/>
          <p:nvPr/>
        </p:nvSpPr>
        <p:spPr>
          <a:xfrm>
            <a:off x="3550612" y="1757680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 years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A147C9-EAC2-4A79-934F-104462475671}"/>
              </a:ext>
            </a:extLst>
          </p:cNvPr>
          <p:cNvSpPr txBox="1"/>
          <p:nvPr/>
        </p:nvSpPr>
        <p:spPr>
          <a:xfrm>
            <a:off x="3518374" y="2848335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4.5 years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A3B4D7-0643-4CE6-95E3-21D8E2CF3C5E}"/>
              </a:ext>
            </a:extLst>
          </p:cNvPr>
          <p:cNvSpPr txBox="1"/>
          <p:nvPr/>
        </p:nvSpPr>
        <p:spPr>
          <a:xfrm>
            <a:off x="4831021" y="4047875"/>
            <a:ext cx="241807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years</a:t>
            </a:r>
            <a:endParaRPr lang="en-IN" dirty="0"/>
          </a:p>
        </p:txBody>
      </p:sp>
      <p:pic>
        <p:nvPicPr>
          <p:cNvPr id="13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EA89E2F0-C9DD-48F2-BD00-52C92789A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93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51" grpId="0" animBg="1"/>
      <p:bldP spid="55" grpId="0" animBg="1"/>
      <p:bldP spid="57" grpId="0" animBg="1"/>
      <p:bldP spid="59" grpId="0" animBg="1"/>
      <p:bldP spid="60" grpId="0" animBg="1"/>
      <p:bldP spid="68" grpId="0" animBg="1"/>
      <p:bldP spid="71" grpId="0"/>
      <p:bldP spid="72" grpId="0"/>
      <p:bldP spid="74" grpId="0"/>
      <p:bldP spid="85" grpId="0"/>
      <p:bldP spid="90" grpId="0" animBg="1"/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80BDBDE-CDD8-4360-B08A-4149FA78FC40}"/>
              </a:ext>
            </a:extLst>
          </p:cNvPr>
          <p:cNvCxnSpPr/>
          <p:nvPr/>
        </p:nvCxnSpPr>
        <p:spPr>
          <a:xfrm>
            <a:off x="6096000" y="931204"/>
            <a:ext cx="0" cy="4778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F9D208-CB91-4E5B-A887-03F5FA451958}"/>
              </a:ext>
            </a:extLst>
          </p:cNvPr>
          <p:cNvCxnSpPr>
            <a:cxnSpLocks/>
          </p:cNvCxnSpPr>
          <p:nvPr/>
        </p:nvCxnSpPr>
        <p:spPr>
          <a:xfrm flipV="1">
            <a:off x="1254452" y="1148080"/>
            <a:ext cx="0" cy="456184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34A002-A8B3-40F8-BFD3-F42F0EA47B36}"/>
              </a:ext>
            </a:extLst>
          </p:cNvPr>
          <p:cNvCxnSpPr>
            <a:cxnSpLocks/>
          </p:cNvCxnSpPr>
          <p:nvPr/>
        </p:nvCxnSpPr>
        <p:spPr>
          <a:xfrm>
            <a:off x="1254452" y="5709920"/>
            <a:ext cx="893064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E1C5638-52A1-46DC-A2FB-F5EFEBACD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052000"/>
              </p:ext>
            </p:extLst>
          </p:nvPr>
        </p:nvGraphicFramePr>
        <p:xfrm>
          <a:off x="1254452" y="1452883"/>
          <a:ext cx="8666478" cy="4257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2942">
                  <a:extLst>
                    <a:ext uri="{9D8B030D-6E8A-4147-A177-3AD203B41FA5}">
                      <a16:colId xmlns:a16="http://schemas.microsoft.com/office/drawing/2014/main" val="757603477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00787501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2465918026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334786334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64685437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560249609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3856888948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1768795134"/>
                    </a:ext>
                  </a:extLst>
                </a:gridCol>
                <a:gridCol w="962942">
                  <a:extLst>
                    <a:ext uri="{9D8B030D-6E8A-4147-A177-3AD203B41FA5}">
                      <a16:colId xmlns:a16="http://schemas.microsoft.com/office/drawing/2014/main" val="2957222424"/>
                    </a:ext>
                  </a:extLst>
                </a:gridCol>
              </a:tblGrid>
              <a:tr h="608147"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767244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67064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8625207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155900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7815053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352335"/>
                  </a:ext>
                </a:extLst>
              </a:tr>
              <a:tr h="608147"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819511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F38E352-2F34-443D-A0F3-07B17EED4AA9}"/>
              </a:ext>
            </a:extLst>
          </p:cNvPr>
          <p:cNvSpPr txBox="1"/>
          <p:nvPr/>
        </p:nvSpPr>
        <p:spPr>
          <a:xfrm>
            <a:off x="2077412" y="5830048"/>
            <a:ext cx="784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	 2	 3	  4	   5	    6	      7	       8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FB6C52-2167-4812-A186-CF361E86473F}"/>
              </a:ext>
            </a:extLst>
          </p:cNvPr>
          <p:cNvSpPr txBox="1"/>
          <p:nvPr/>
        </p:nvSpPr>
        <p:spPr>
          <a:xfrm>
            <a:off x="3398212" y="6199380"/>
            <a:ext cx="285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  <a:endParaRPr lang="en-IN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97BC08-035E-4263-881B-51678B067B0F}"/>
              </a:ext>
            </a:extLst>
          </p:cNvPr>
          <p:cNvCxnSpPr/>
          <p:nvPr/>
        </p:nvCxnSpPr>
        <p:spPr>
          <a:xfrm>
            <a:off x="4312612" y="6400800"/>
            <a:ext cx="1676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A4C2FFA-6337-46BF-BF20-461C4705C791}"/>
              </a:ext>
            </a:extLst>
          </p:cNvPr>
          <p:cNvSpPr txBox="1"/>
          <p:nvPr/>
        </p:nvSpPr>
        <p:spPr>
          <a:xfrm>
            <a:off x="797260" y="1816016"/>
            <a:ext cx="3131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</a:t>
            </a:r>
          </a:p>
          <a:p>
            <a:endParaRPr lang="en-US" sz="2000" dirty="0"/>
          </a:p>
          <a:p>
            <a:r>
              <a:rPr lang="en-US" sz="2000" dirty="0"/>
              <a:t>B</a:t>
            </a:r>
          </a:p>
          <a:p>
            <a:endParaRPr lang="en-US" sz="2000" dirty="0"/>
          </a:p>
          <a:p>
            <a:r>
              <a:rPr lang="en-US" sz="2000" dirty="0"/>
              <a:t>C</a:t>
            </a:r>
          </a:p>
          <a:p>
            <a:endParaRPr lang="en-US" sz="2000" dirty="0"/>
          </a:p>
          <a:p>
            <a:r>
              <a:rPr lang="en-US" sz="2000" dirty="0"/>
              <a:t>D</a:t>
            </a:r>
          </a:p>
          <a:p>
            <a:endParaRPr lang="en-US" sz="2000" dirty="0"/>
          </a:p>
          <a:p>
            <a:r>
              <a:rPr lang="en-US" sz="2000" dirty="0"/>
              <a:t>E</a:t>
            </a:r>
          </a:p>
          <a:p>
            <a:endParaRPr lang="en-US" sz="2000" dirty="0"/>
          </a:p>
          <a:p>
            <a:r>
              <a:rPr lang="en-US" sz="2000" dirty="0"/>
              <a:t>F</a:t>
            </a:r>
          </a:p>
          <a:p>
            <a:endParaRPr lang="en-US" sz="2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35244A8-386D-42E4-BDF2-4C1E4EDD2559}"/>
              </a:ext>
            </a:extLst>
          </p:cNvPr>
          <p:cNvSpPr/>
          <p:nvPr/>
        </p:nvSpPr>
        <p:spPr>
          <a:xfrm>
            <a:off x="1264611" y="200152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C44923-1EF0-47D2-AD36-8803F41595CB}"/>
              </a:ext>
            </a:extLst>
          </p:cNvPr>
          <p:cNvCxnSpPr/>
          <p:nvPr/>
        </p:nvCxnSpPr>
        <p:spPr>
          <a:xfrm>
            <a:off x="8955732" y="914400"/>
            <a:ext cx="0" cy="47787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F2269168-B0D9-4906-919C-080E985E1CA4}"/>
              </a:ext>
            </a:extLst>
          </p:cNvPr>
          <p:cNvSpPr/>
          <p:nvPr/>
        </p:nvSpPr>
        <p:spPr>
          <a:xfrm>
            <a:off x="1212951" y="38066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1C7873F-83A8-47A8-B82C-99E45F1A18DC}"/>
              </a:ext>
            </a:extLst>
          </p:cNvPr>
          <p:cNvSpPr/>
          <p:nvPr/>
        </p:nvSpPr>
        <p:spPr>
          <a:xfrm>
            <a:off x="1169190" y="5003991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6045E3-1C5A-4E98-963F-60DE88888627}"/>
              </a:ext>
            </a:extLst>
          </p:cNvPr>
          <p:cNvCxnSpPr>
            <a:cxnSpLocks/>
          </p:cNvCxnSpPr>
          <p:nvPr/>
        </p:nvCxnSpPr>
        <p:spPr>
          <a:xfrm>
            <a:off x="1427171" y="2072640"/>
            <a:ext cx="5537200" cy="152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89B741C6-9E23-41F5-AEA5-C005E03C582D}"/>
              </a:ext>
            </a:extLst>
          </p:cNvPr>
          <p:cNvSpPr/>
          <p:nvPr/>
        </p:nvSpPr>
        <p:spPr>
          <a:xfrm>
            <a:off x="6964372" y="198628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7D7C7D-2EA7-45FF-910D-9E38FD4A2E3E}"/>
              </a:ext>
            </a:extLst>
          </p:cNvPr>
          <p:cNvCxnSpPr>
            <a:cxnSpLocks/>
            <a:stCxn id="25" idx="6"/>
          </p:cNvCxnSpPr>
          <p:nvPr/>
        </p:nvCxnSpPr>
        <p:spPr>
          <a:xfrm flipV="1">
            <a:off x="1352070" y="5086837"/>
            <a:ext cx="3733799" cy="35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89FCD2F8-3E3F-4E40-BE22-B0BFAF4E0A74}"/>
              </a:ext>
            </a:extLst>
          </p:cNvPr>
          <p:cNvSpPr/>
          <p:nvPr/>
        </p:nvSpPr>
        <p:spPr>
          <a:xfrm>
            <a:off x="5014748" y="49750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9FCE3F0-9644-40F8-8854-ECF42CBF0E10}"/>
              </a:ext>
            </a:extLst>
          </p:cNvPr>
          <p:cNvSpPr/>
          <p:nvPr/>
        </p:nvSpPr>
        <p:spPr>
          <a:xfrm>
            <a:off x="3153511" y="3806677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086C91C-797F-4C43-92CD-86D47BE87BB9}"/>
              </a:ext>
            </a:extLst>
          </p:cNvPr>
          <p:cNvCxnSpPr>
            <a:cxnSpLocks/>
            <a:endCxn id="35" idx="6"/>
          </p:cNvCxnSpPr>
          <p:nvPr/>
        </p:nvCxnSpPr>
        <p:spPr>
          <a:xfrm>
            <a:off x="1375512" y="3891280"/>
            <a:ext cx="1960879" cy="17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B2FEF859-376C-4412-B583-72F9CE0C9ED5}"/>
              </a:ext>
            </a:extLst>
          </p:cNvPr>
          <p:cNvSpPr/>
          <p:nvPr/>
        </p:nvSpPr>
        <p:spPr>
          <a:xfrm>
            <a:off x="1284807" y="2594594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FD4AAB8-964C-4827-A7E4-7F848B0380EC}"/>
              </a:ext>
            </a:extLst>
          </p:cNvPr>
          <p:cNvSpPr/>
          <p:nvPr/>
        </p:nvSpPr>
        <p:spPr>
          <a:xfrm>
            <a:off x="1180022" y="3234351"/>
            <a:ext cx="201168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3362EA90-A2F7-4110-AA15-51D3918A0B95}"/>
              </a:ext>
            </a:extLst>
          </p:cNvPr>
          <p:cNvSpPr/>
          <p:nvPr/>
        </p:nvSpPr>
        <p:spPr>
          <a:xfrm>
            <a:off x="1192996" y="4419720"/>
            <a:ext cx="182880" cy="1727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A46A174-09B4-48CE-851E-79ED8790ABA8}"/>
              </a:ext>
            </a:extLst>
          </p:cNvPr>
          <p:cNvSpPr/>
          <p:nvPr/>
        </p:nvSpPr>
        <p:spPr>
          <a:xfrm>
            <a:off x="5539000" y="3221497"/>
            <a:ext cx="182880" cy="172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Multiplication Sign 59">
            <a:extLst>
              <a:ext uri="{FF2B5EF4-FFF2-40B4-BE49-F238E27FC236}">
                <a16:creationId xmlns:a16="http://schemas.microsoft.com/office/drawing/2014/main" id="{E12E2886-4A88-4D03-BC28-6B27DED24ED5}"/>
              </a:ext>
            </a:extLst>
          </p:cNvPr>
          <p:cNvSpPr/>
          <p:nvPr/>
        </p:nvSpPr>
        <p:spPr>
          <a:xfrm>
            <a:off x="6018383" y="4279135"/>
            <a:ext cx="385585" cy="43643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312284-E241-4F53-BE5C-7711362A4EA2}"/>
              </a:ext>
            </a:extLst>
          </p:cNvPr>
          <p:cNvCxnSpPr>
            <a:cxnSpLocks/>
          </p:cNvCxnSpPr>
          <p:nvPr/>
        </p:nvCxnSpPr>
        <p:spPr>
          <a:xfrm>
            <a:off x="1343681" y="4497353"/>
            <a:ext cx="4788489" cy="357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AA676B2-3CED-40D6-8DD5-1992ABAB1A36}"/>
              </a:ext>
            </a:extLst>
          </p:cNvPr>
          <p:cNvCxnSpPr>
            <a:cxnSpLocks/>
          </p:cNvCxnSpPr>
          <p:nvPr/>
        </p:nvCxnSpPr>
        <p:spPr>
          <a:xfrm flipV="1">
            <a:off x="1486308" y="2660422"/>
            <a:ext cx="7438946" cy="35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9822894-7228-43EF-9723-925D5D8D8D2C}"/>
              </a:ext>
            </a:extLst>
          </p:cNvPr>
          <p:cNvCxnSpPr>
            <a:cxnSpLocks/>
            <a:endCxn id="59" idx="2"/>
          </p:cNvCxnSpPr>
          <p:nvPr/>
        </p:nvCxnSpPr>
        <p:spPr>
          <a:xfrm flipV="1">
            <a:off x="1369493" y="3307857"/>
            <a:ext cx="4169507" cy="73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8" name="Multiplication Sign 67">
            <a:extLst>
              <a:ext uri="{FF2B5EF4-FFF2-40B4-BE49-F238E27FC236}">
                <a16:creationId xmlns:a16="http://schemas.microsoft.com/office/drawing/2014/main" id="{50B8C322-7FF5-4F50-916B-35C587FADCB4}"/>
              </a:ext>
            </a:extLst>
          </p:cNvPr>
          <p:cNvSpPr/>
          <p:nvPr/>
        </p:nvSpPr>
        <p:spPr>
          <a:xfrm>
            <a:off x="8770719" y="2429574"/>
            <a:ext cx="385585" cy="43643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49EF14B-3B50-4F2C-A8D6-505F9AC7BDE8}"/>
              </a:ext>
            </a:extLst>
          </p:cNvPr>
          <p:cNvCxnSpPr/>
          <p:nvPr/>
        </p:nvCxnSpPr>
        <p:spPr>
          <a:xfrm>
            <a:off x="5106188" y="931204"/>
            <a:ext cx="0" cy="477870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F38F5C1-53DF-4B6C-B9D2-255C698B9877}"/>
              </a:ext>
            </a:extLst>
          </p:cNvPr>
          <p:cNvSpPr txBox="1"/>
          <p:nvPr/>
        </p:nvSpPr>
        <p:spPr>
          <a:xfrm>
            <a:off x="1024570" y="124191"/>
            <a:ext cx="9912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</a:rPr>
              <a:t>Reported as Proportion survived at a particular time point</a:t>
            </a:r>
          </a:p>
          <a:p>
            <a:pPr algn="ctr"/>
            <a:r>
              <a:rPr lang="en-IN" sz="2800" dirty="0">
                <a:solidFill>
                  <a:srgbClr val="C00000"/>
                </a:solidFill>
              </a:rPr>
              <a:t>83% at 4 years/ 50% at 5 years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904194-D913-43EF-A49F-2F6DA2BAF3C9}"/>
              </a:ext>
            </a:extLst>
          </p:cNvPr>
          <p:cNvSpPr/>
          <p:nvPr/>
        </p:nvSpPr>
        <p:spPr>
          <a:xfrm>
            <a:off x="8285171" y="1590047"/>
            <a:ext cx="3758579" cy="47787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participants have to be followed up till the time point.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N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IN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Ignores the time of event before or after that particular time point.</a:t>
            </a:r>
          </a:p>
          <a:p>
            <a:pPr algn="ctr"/>
            <a:endParaRPr lang="en-IN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7B270FA2-F094-47AB-A901-1629174C4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52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1D60FBD8-E942-45C9-8513-A8A409AB1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1016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7C289-BD16-4151-84B5-E46509261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440" y="472880"/>
            <a:ext cx="5105400" cy="453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000" b="1" dirty="0"/>
              <a:t>Kaplan Meier survival curve</a:t>
            </a:r>
          </a:p>
          <a:p>
            <a:endParaRPr lang="en-IN" dirty="0"/>
          </a:p>
          <a:p>
            <a:r>
              <a:rPr lang="en-IN" dirty="0"/>
              <a:t>Time to event curve is a better term.</a:t>
            </a:r>
          </a:p>
          <a:p>
            <a:r>
              <a:rPr lang="en-IN" dirty="0"/>
              <a:t>Has utility beyond survival analysis.</a:t>
            </a:r>
          </a:p>
          <a:p>
            <a:pPr lvl="1"/>
            <a:r>
              <a:rPr lang="en-IN" dirty="0"/>
              <a:t>Time to disease progression</a:t>
            </a:r>
          </a:p>
          <a:p>
            <a:pPr lvl="1"/>
            <a:r>
              <a:rPr lang="en-IN" dirty="0"/>
              <a:t>Time to drug resistance</a:t>
            </a:r>
          </a:p>
          <a:p>
            <a:pPr lvl="1"/>
            <a:r>
              <a:rPr lang="en-IN" dirty="0"/>
              <a:t>Time to change in therapy</a:t>
            </a:r>
          </a:p>
          <a:p>
            <a:pPr lvl="1"/>
            <a:r>
              <a:rPr lang="en-IN" dirty="0"/>
              <a:t>Time to </a:t>
            </a:r>
            <a:r>
              <a:rPr lang="en-IN" dirty="0" err="1"/>
              <a:t>tumor</a:t>
            </a:r>
            <a:r>
              <a:rPr lang="en-IN" dirty="0"/>
              <a:t> marker elevation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9C8055-ECF0-42A3-8CA8-1FF69E66BC5A}"/>
              </a:ext>
            </a:extLst>
          </p:cNvPr>
          <p:cNvSpPr/>
          <p:nvPr/>
        </p:nvSpPr>
        <p:spPr>
          <a:xfrm>
            <a:off x="6263640" y="472880"/>
            <a:ext cx="4902200" cy="453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IN" sz="2400" dirty="0">
                <a:solidFill>
                  <a:srgbClr val="FF0000"/>
                </a:solidFill>
              </a:rPr>
              <a:t>Can be used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sz="2400" dirty="0"/>
              <a:t>Where we need to quantify the time to occurrence of the event.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sz="2400" dirty="0"/>
              <a:t>Where event can be defined clearly.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sz="2400" dirty="0"/>
              <a:t>Where all the participants may not experience the event.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939D5-8662-4932-923D-84FEDCBF2177}"/>
              </a:ext>
            </a:extLst>
          </p:cNvPr>
          <p:cNvSpPr txBox="1"/>
          <p:nvPr/>
        </p:nvSpPr>
        <p:spPr>
          <a:xfrm>
            <a:off x="1219200" y="5212080"/>
            <a:ext cx="10251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No need to know how to create the plot. Statistical software would do it for us.</a:t>
            </a:r>
          </a:p>
          <a:p>
            <a:endParaRPr lang="en-IN" sz="2400" dirty="0">
              <a:solidFill>
                <a:srgbClr val="C00000"/>
              </a:solidFill>
            </a:endParaRPr>
          </a:p>
          <a:p>
            <a:r>
              <a:rPr lang="en-IN" sz="2400" dirty="0">
                <a:solidFill>
                  <a:srgbClr val="C00000"/>
                </a:solidFill>
              </a:rPr>
              <a:t>But we need to know when to use it and what it means.</a:t>
            </a:r>
          </a:p>
        </p:txBody>
      </p:sp>
    </p:spTree>
    <p:extLst>
      <p:ext uri="{BB962C8B-B14F-4D97-AF65-F5344CB8AC3E}">
        <p14:creationId xmlns:p14="http://schemas.microsoft.com/office/powerpoint/2010/main" val="282756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B76A5-5084-4D9F-BAB7-811C8E053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11" y="188855"/>
            <a:ext cx="10515600" cy="1325563"/>
          </a:xfrm>
        </p:spPr>
        <p:txBody>
          <a:bodyPr/>
          <a:lstStyle/>
          <a:p>
            <a:r>
              <a:rPr lang="en-IN" dirty="0"/>
              <a:t>Terminologies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89C90-FA29-4A63-967F-126D839E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880" y="1418001"/>
            <a:ext cx="10515600" cy="4971782"/>
          </a:xfrm>
        </p:spPr>
        <p:txBody>
          <a:bodyPr/>
          <a:lstStyle/>
          <a:p>
            <a:r>
              <a:rPr lang="en-IN" dirty="0"/>
              <a:t>Event- </a:t>
            </a:r>
          </a:p>
          <a:p>
            <a:pPr lvl="1"/>
            <a:r>
              <a:rPr lang="en-IN" dirty="0"/>
              <a:t>Outcome of interest</a:t>
            </a:r>
          </a:p>
          <a:p>
            <a:pPr lvl="1"/>
            <a:r>
              <a:rPr lang="en-IN" dirty="0"/>
              <a:t>well defined, unequivocal </a:t>
            </a:r>
            <a:r>
              <a:rPr lang="en-IN" dirty="0" err="1"/>
              <a:t>eg.</a:t>
            </a:r>
            <a:r>
              <a:rPr lang="en-IN" dirty="0"/>
              <a:t> Death, progression, relapse</a:t>
            </a:r>
          </a:p>
          <a:p>
            <a:r>
              <a:rPr lang="en-IN" dirty="0"/>
              <a:t>Censored- </a:t>
            </a:r>
          </a:p>
          <a:p>
            <a:pPr lvl="1"/>
            <a:r>
              <a:rPr lang="en-IN" dirty="0"/>
              <a:t>lost to follow up, quit study, no event till end of study period</a:t>
            </a:r>
          </a:p>
          <a:p>
            <a:r>
              <a:rPr lang="en-IN" dirty="0"/>
              <a:t>Median time to event</a:t>
            </a:r>
          </a:p>
          <a:p>
            <a:r>
              <a:rPr lang="en-IN" dirty="0"/>
              <a:t>Rate of event (at particular time point)</a:t>
            </a:r>
          </a:p>
          <a:p>
            <a:r>
              <a:rPr lang="en-IN" dirty="0"/>
              <a:t>Number at risk</a:t>
            </a:r>
          </a:p>
          <a:p>
            <a:r>
              <a:rPr lang="en-IN" dirty="0"/>
              <a:t>Effect size</a:t>
            </a:r>
          </a:p>
          <a:p>
            <a:r>
              <a:rPr lang="en-IN" b="1" dirty="0"/>
              <a:t>P-value</a:t>
            </a: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EB89E7EC-16AB-4EA6-930E-C26D0B914BB6}"/>
              </a:ext>
            </a:extLst>
          </p:cNvPr>
          <p:cNvSpPr/>
          <p:nvPr/>
        </p:nvSpPr>
        <p:spPr>
          <a:xfrm>
            <a:off x="2599981" y="5199438"/>
            <a:ext cx="154236" cy="936434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4CA846-EFBB-4D4C-B5B9-3FE3E3BEA6AB}"/>
              </a:ext>
            </a:extLst>
          </p:cNvPr>
          <p:cNvSpPr txBox="1"/>
          <p:nvPr/>
        </p:nvSpPr>
        <p:spPr>
          <a:xfrm>
            <a:off x="3161839" y="5447839"/>
            <a:ext cx="6055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When comparing two or more study arms</a:t>
            </a:r>
          </a:p>
        </p:txBody>
      </p:sp>
      <p:pic>
        <p:nvPicPr>
          <p:cNvPr id="5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CE2D6E19-E223-45C3-9B27-D3E11F18C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3048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79AF2-7B1E-4345-8700-B4D908BC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AE133-5939-4355-867E-995C8F89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5D0E9A2-06CA-45AF-835B-EA2E5EBFC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" r="1955"/>
          <a:stretch/>
        </p:blipFill>
        <p:spPr bwMode="auto">
          <a:xfrm>
            <a:off x="0" y="142240"/>
            <a:ext cx="11460480" cy="671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12C6D77-F60F-40A9-9F56-A64E9C769C03}"/>
              </a:ext>
            </a:extLst>
          </p:cNvPr>
          <p:cNvSpPr/>
          <p:nvPr/>
        </p:nvSpPr>
        <p:spPr>
          <a:xfrm>
            <a:off x="6632154" y="365125"/>
            <a:ext cx="4274545" cy="18728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drops are events</a:t>
            </a:r>
            <a:endParaRPr lang="en-IN" sz="3600" dirty="0">
              <a:solidFill>
                <a:srgbClr val="C00000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DCDF251-7275-4DB5-958D-A2A7664E35B3}"/>
              </a:ext>
            </a:extLst>
          </p:cNvPr>
          <p:cNvCxnSpPr>
            <a:cxnSpLocks/>
          </p:cNvCxnSpPr>
          <p:nvPr/>
        </p:nvCxnSpPr>
        <p:spPr>
          <a:xfrm flipH="1">
            <a:off x="6400800" y="2079616"/>
            <a:ext cx="879054" cy="4873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E4116C-8AF1-46D4-9E06-A49B65324D6A}"/>
              </a:ext>
            </a:extLst>
          </p:cNvPr>
          <p:cNvCxnSpPr>
            <a:cxnSpLocks/>
          </p:cNvCxnSpPr>
          <p:nvPr/>
        </p:nvCxnSpPr>
        <p:spPr>
          <a:xfrm flipH="1">
            <a:off x="6973678" y="2188991"/>
            <a:ext cx="1005288" cy="7184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B1BA3DA-7125-46B4-B9FA-C84EA9B91D56}"/>
              </a:ext>
            </a:extLst>
          </p:cNvPr>
          <p:cNvCxnSpPr>
            <a:cxnSpLocks/>
          </p:cNvCxnSpPr>
          <p:nvPr/>
        </p:nvCxnSpPr>
        <p:spPr>
          <a:xfrm flipH="1">
            <a:off x="8271831" y="2292790"/>
            <a:ext cx="585730" cy="6986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FF1F7B4-E60A-4CFE-B8A3-55B1CC7CDF63}"/>
              </a:ext>
            </a:extLst>
          </p:cNvPr>
          <p:cNvCxnSpPr>
            <a:cxnSpLocks/>
          </p:cNvCxnSpPr>
          <p:nvPr/>
        </p:nvCxnSpPr>
        <p:spPr>
          <a:xfrm flipH="1">
            <a:off x="8857561" y="2372930"/>
            <a:ext cx="292865" cy="12225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22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72BF-22F6-4CC0-8223-A83BA8BD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C9272-4E39-4D91-87F1-1C5C82F29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EE9CB8E-2ECF-438C-AE34-07AE90D83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6888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B22B36F-75DB-48AE-B376-15033FC328E0}"/>
              </a:ext>
            </a:extLst>
          </p:cNvPr>
          <p:cNvSpPr/>
          <p:nvPr/>
        </p:nvSpPr>
        <p:spPr>
          <a:xfrm>
            <a:off x="6632154" y="365125"/>
            <a:ext cx="4274545" cy="18728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dashes on flat line of plot means censored  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ADDC15C-3007-4D85-91DB-F417B5D53C39}"/>
              </a:ext>
            </a:extLst>
          </p:cNvPr>
          <p:cNvSpPr/>
          <p:nvPr/>
        </p:nvSpPr>
        <p:spPr>
          <a:xfrm>
            <a:off x="4627084" y="2192356"/>
            <a:ext cx="495759" cy="39660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399AC9-55DA-4AC7-8644-4356B78C4B01}"/>
              </a:ext>
            </a:extLst>
          </p:cNvPr>
          <p:cNvSpPr/>
          <p:nvPr/>
        </p:nvSpPr>
        <p:spPr>
          <a:xfrm>
            <a:off x="5594728" y="2344756"/>
            <a:ext cx="495759" cy="39660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0D048DF-6157-46B5-A388-B7BBF193CCE5}"/>
              </a:ext>
            </a:extLst>
          </p:cNvPr>
          <p:cNvSpPr/>
          <p:nvPr/>
        </p:nvSpPr>
        <p:spPr>
          <a:xfrm>
            <a:off x="7047118" y="2783598"/>
            <a:ext cx="984178" cy="44434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011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24B5-426B-457F-97E9-CD630883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249BE-E9E3-48E8-A6C3-AC0499905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428CA1D-E9BA-4111-856C-2D2A2C03D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6888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401F44-04A3-4833-9AC1-B041528B2C9E}"/>
              </a:ext>
            </a:extLst>
          </p:cNvPr>
          <p:cNvCxnSpPr>
            <a:cxnSpLocks/>
          </p:cNvCxnSpPr>
          <p:nvPr/>
        </p:nvCxnSpPr>
        <p:spPr>
          <a:xfrm flipH="1">
            <a:off x="1894902" y="3007605"/>
            <a:ext cx="4990640" cy="0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B27AFF-B7A2-4992-83FC-7D622ABF358C}"/>
              </a:ext>
            </a:extLst>
          </p:cNvPr>
          <p:cNvCxnSpPr>
            <a:cxnSpLocks/>
          </p:cNvCxnSpPr>
          <p:nvPr/>
        </p:nvCxnSpPr>
        <p:spPr>
          <a:xfrm flipV="1">
            <a:off x="6885542" y="3007605"/>
            <a:ext cx="0" cy="2027103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EC6CFDB4-D1F7-4B52-9F18-960D6950D048}"/>
              </a:ext>
            </a:extLst>
          </p:cNvPr>
          <p:cNvSpPr/>
          <p:nvPr/>
        </p:nvSpPr>
        <p:spPr>
          <a:xfrm>
            <a:off x="6632154" y="365125"/>
            <a:ext cx="4274545" cy="18728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Median time to event ~550</a:t>
            </a:r>
            <a:endParaRPr lang="en-IN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6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5FF1-0763-4220-A090-AFAB095F1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FE625-3913-4E38-9F15-F0415242B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7580E20-A8E3-44DE-BAD9-65EF50683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6888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2FF9D7-02FB-468F-AD0D-BA1C3ECE4562}"/>
              </a:ext>
            </a:extLst>
          </p:cNvPr>
          <p:cNvCxnSpPr>
            <a:cxnSpLocks/>
          </p:cNvCxnSpPr>
          <p:nvPr/>
        </p:nvCxnSpPr>
        <p:spPr>
          <a:xfrm flipV="1">
            <a:off x="3866921" y="1825625"/>
            <a:ext cx="0" cy="3076882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576C5-22D2-4161-8F35-3874DC9A4043}"/>
              </a:ext>
            </a:extLst>
          </p:cNvPr>
          <p:cNvCxnSpPr>
            <a:cxnSpLocks/>
          </p:cNvCxnSpPr>
          <p:nvPr/>
        </p:nvCxnSpPr>
        <p:spPr>
          <a:xfrm>
            <a:off x="1850833" y="1856838"/>
            <a:ext cx="2135437" cy="0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CA49956C-3BF7-405F-BBDD-B97E27265BD0}"/>
              </a:ext>
            </a:extLst>
          </p:cNvPr>
          <p:cNvSpPr/>
          <p:nvPr/>
        </p:nvSpPr>
        <p:spPr>
          <a:xfrm>
            <a:off x="6632154" y="365125"/>
            <a:ext cx="4274545" cy="18728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200 days event rate is 75%</a:t>
            </a:r>
            <a:endParaRPr lang="en-IN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8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E9188-D728-4E4A-955D-0E82814D1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E831D-E012-49C0-B225-80C43BFC4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CAD5483-4C09-4FE9-8FC0-E3BE2511B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62080" cy="655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0C12D53-E0B5-485A-A835-E565E6AB583A}"/>
              </a:ext>
            </a:extLst>
          </p:cNvPr>
          <p:cNvSpPr/>
          <p:nvPr/>
        </p:nvSpPr>
        <p:spPr>
          <a:xfrm>
            <a:off x="0" y="5120069"/>
            <a:ext cx="12120880" cy="18728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200" dirty="0">
              <a:solidFill>
                <a:srgbClr val="C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31A201-4390-4924-8BF8-5983B748F501}"/>
              </a:ext>
            </a:extLst>
          </p:cNvPr>
          <p:cNvCxnSpPr>
            <a:cxnSpLocks/>
          </p:cNvCxnSpPr>
          <p:nvPr/>
        </p:nvCxnSpPr>
        <p:spPr>
          <a:xfrm flipV="1">
            <a:off x="3833870" y="1825625"/>
            <a:ext cx="0" cy="2955695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86551F-C704-40AB-9A86-75706EF6BBBF}"/>
              </a:ext>
            </a:extLst>
          </p:cNvPr>
          <p:cNvCxnSpPr>
            <a:cxnSpLocks/>
          </p:cNvCxnSpPr>
          <p:nvPr/>
        </p:nvCxnSpPr>
        <p:spPr>
          <a:xfrm>
            <a:off x="1817782" y="1856838"/>
            <a:ext cx="1983037" cy="0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82DA90-F524-44F3-90F5-136C5605FC3C}"/>
              </a:ext>
            </a:extLst>
          </p:cNvPr>
          <p:cNvCxnSpPr>
            <a:cxnSpLocks/>
          </p:cNvCxnSpPr>
          <p:nvPr/>
        </p:nvCxnSpPr>
        <p:spPr>
          <a:xfrm flipH="1">
            <a:off x="1894902" y="2908452"/>
            <a:ext cx="4990640" cy="0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F3D4B0-1E6C-43E2-A6B0-B813B1429B39}"/>
              </a:ext>
            </a:extLst>
          </p:cNvPr>
          <p:cNvCxnSpPr>
            <a:cxnSpLocks/>
          </p:cNvCxnSpPr>
          <p:nvPr/>
        </p:nvCxnSpPr>
        <p:spPr>
          <a:xfrm flipV="1">
            <a:off x="6808423" y="2908453"/>
            <a:ext cx="0" cy="1784733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0AA597B-FB19-465D-8913-8042A3EFD4FD}"/>
              </a:ext>
            </a:extLst>
          </p:cNvPr>
          <p:cNvSpPr/>
          <p:nvPr/>
        </p:nvSpPr>
        <p:spPr>
          <a:xfrm>
            <a:off x="6334699" y="727113"/>
            <a:ext cx="4770303" cy="13904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Kaplan Meier “ESTIMATE” </a:t>
            </a:r>
          </a:p>
        </p:txBody>
      </p:sp>
    </p:spTree>
    <p:extLst>
      <p:ext uri="{BB962C8B-B14F-4D97-AF65-F5344CB8AC3E}">
        <p14:creationId xmlns:p14="http://schemas.microsoft.com/office/powerpoint/2010/main" val="139783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C93C7B-96E9-4172-AA81-EB42CB322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8" y="368384"/>
            <a:ext cx="8558205" cy="648961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C552AF-D092-4A01-9328-D5BF7EDFE8DB}"/>
              </a:ext>
            </a:extLst>
          </p:cNvPr>
          <p:cNvSpPr txBox="1"/>
          <p:nvPr/>
        </p:nvSpPr>
        <p:spPr>
          <a:xfrm>
            <a:off x="1553378" y="3172591"/>
            <a:ext cx="3095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HR 0.69; 95% CI 0.53-0.89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725AB7-6860-4D39-8A60-3DB4D13DE84A}"/>
              </a:ext>
            </a:extLst>
          </p:cNvPr>
          <p:cNvSpPr txBox="1"/>
          <p:nvPr/>
        </p:nvSpPr>
        <p:spPr>
          <a:xfrm>
            <a:off x="7853190" y="1534413"/>
            <a:ext cx="428189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u="sng" dirty="0"/>
              <a:t>Comparing curves</a:t>
            </a:r>
          </a:p>
          <a:p>
            <a:endParaRPr lang="en-IN" sz="2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Hazard ratio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dirty="0"/>
              <a:t>Measure of relative effect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dirty="0"/>
              <a:t>Uses the whole curve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dirty="0"/>
              <a:t>Accounts for time of event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Confidence interval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dirty="0"/>
              <a:t>The true effect lies between 0.53 and 0.89, 95% of times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P- value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Log Rank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Cox Proportional Hazard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E9C06F-4FD2-4A49-A7FC-C2F6891CABDD}"/>
              </a:ext>
            </a:extLst>
          </p:cNvPr>
          <p:cNvSpPr txBox="1"/>
          <p:nvPr/>
        </p:nvSpPr>
        <p:spPr>
          <a:xfrm>
            <a:off x="5288096" y="1916935"/>
            <a:ext cx="1487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Study arm -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1B516D-360E-4BB5-820E-D657FCF59CEB}"/>
              </a:ext>
            </a:extLst>
          </p:cNvPr>
          <p:cNvSpPr txBox="1"/>
          <p:nvPr/>
        </p:nvSpPr>
        <p:spPr>
          <a:xfrm>
            <a:off x="5451513" y="2873567"/>
            <a:ext cx="1599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Control arm- 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23E503-04A4-454C-B8EA-852261AE535E}"/>
              </a:ext>
            </a:extLst>
          </p:cNvPr>
          <p:cNvSpPr/>
          <p:nvPr/>
        </p:nvSpPr>
        <p:spPr>
          <a:xfrm>
            <a:off x="1553378" y="3541923"/>
            <a:ext cx="1432193" cy="74639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2AA8EF6B-FE60-4CAC-A971-D7E3438F0CF1}"/>
              </a:ext>
            </a:extLst>
          </p:cNvPr>
          <p:cNvSpPr/>
          <p:nvPr/>
        </p:nvSpPr>
        <p:spPr>
          <a:xfrm rot="19394148">
            <a:off x="1773716" y="2770857"/>
            <a:ext cx="242371" cy="40173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A468B4-01A3-4CF9-AD6C-DF6AB3FAC41D}"/>
              </a:ext>
            </a:extLst>
          </p:cNvPr>
          <p:cNvCxnSpPr/>
          <p:nvPr/>
        </p:nvCxnSpPr>
        <p:spPr>
          <a:xfrm>
            <a:off x="2633031" y="3541923"/>
            <a:ext cx="164328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673D181-9B20-46F0-AD75-71BC448C370C}"/>
              </a:ext>
            </a:extLst>
          </p:cNvPr>
          <p:cNvSpPr txBox="1">
            <a:spLocks/>
          </p:cNvSpPr>
          <p:nvPr/>
        </p:nvSpPr>
        <p:spPr>
          <a:xfrm>
            <a:off x="5887087" y="6446842"/>
            <a:ext cx="2991081" cy="42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sz="1600" dirty="0"/>
              <a:t>Patil et al Cancer 2019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C7CAE2-63E9-40E4-ACE9-192A5B4609BA}"/>
              </a:ext>
            </a:extLst>
          </p:cNvPr>
          <p:cNvCxnSpPr>
            <a:cxnSpLocks/>
          </p:cNvCxnSpPr>
          <p:nvPr/>
        </p:nvCxnSpPr>
        <p:spPr>
          <a:xfrm flipV="1">
            <a:off x="4131326" y="1890559"/>
            <a:ext cx="0" cy="3076882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831F593-C29E-48B2-97BC-097D23233E8E}"/>
              </a:ext>
            </a:extLst>
          </p:cNvPr>
          <p:cNvCxnSpPr>
            <a:cxnSpLocks/>
          </p:cNvCxnSpPr>
          <p:nvPr/>
        </p:nvCxnSpPr>
        <p:spPr>
          <a:xfrm flipH="1">
            <a:off x="1167788" y="2738276"/>
            <a:ext cx="6213513" cy="1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2E0EEA-EDCF-47CD-96BA-878B8350588F}"/>
              </a:ext>
            </a:extLst>
          </p:cNvPr>
          <p:cNvCxnSpPr>
            <a:cxnSpLocks/>
          </p:cNvCxnSpPr>
          <p:nvPr/>
        </p:nvCxnSpPr>
        <p:spPr>
          <a:xfrm flipH="1">
            <a:off x="1199001" y="2262714"/>
            <a:ext cx="2963538" cy="1"/>
          </a:xfrm>
          <a:prstGeom prst="line">
            <a:avLst/>
          </a:prstGeom>
          <a:ln w="38100"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23738D33-E226-40EA-86DC-60B847397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63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6DD45-8BDD-4D69-A8EC-DC8A6F06C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3220" y="1539731"/>
            <a:ext cx="3811103" cy="50033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Different interpretations of the same curve</a:t>
            </a:r>
          </a:p>
          <a:p>
            <a:endParaRPr lang="en-IN" dirty="0"/>
          </a:p>
          <a:p>
            <a:r>
              <a:rPr lang="en-IN" dirty="0"/>
              <a:t>Hazard ratio</a:t>
            </a:r>
          </a:p>
          <a:p>
            <a:endParaRPr lang="en-IN" dirty="0"/>
          </a:p>
          <a:p>
            <a:r>
              <a:rPr lang="en-IN" dirty="0"/>
              <a:t>Median survival</a:t>
            </a:r>
          </a:p>
          <a:p>
            <a:pPr lvl="1"/>
            <a:r>
              <a:rPr lang="en-IN" dirty="0"/>
              <a:t>B arm-23 months</a:t>
            </a:r>
          </a:p>
          <a:p>
            <a:pPr lvl="1"/>
            <a:r>
              <a:rPr lang="en-IN" dirty="0"/>
              <a:t>A arm- not reached</a:t>
            </a:r>
          </a:p>
          <a:p>
            <a:endParaRPr lang="en-IN" dirty="0"/>
          </a:p>
          <a:p>
            <a:r>
              <a:rPr lang="en-IN" dirty="0"/>
              <a:t>Survival at a time point</a:t>
            </a:r>
          </a:p>
          <a:p>
            <a:pPr lvl="1"/>
            <a:r>
              <a:rPr lang="en-IN" dirty="0"/>
              <a:t>@24 months </a:t>
            </a:r>
          </a:p>
          <a:p>
            <a:pPr lvl="1"/>
            <a:r>
              <a:rPr lang="en-IN" dirty="0"/>
              <a:t>A- 62%, B-50%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F241A8A-EDEF-4B2B-9F48-B27E0EB20D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39" b="811"/>
          <a:stretch/>
        </p:blipFill>
        <p:spPr>
          <a:xfrm>
            <a:off x="0" y="272327"/>
            <a:ext cx="7271133" cy="64369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5A9C7D-C9D1-49A0-8FC1-3430DEFE21F4}"/>
              </a:ext>
            </a:extLst>
          </p:cNvPr>
          <p:cNvSpPr txBox="1"/>
          <p:nvPr/>
        </p:nvSpPr>
        <p:spPr>
          <a:xfrm>
            <a:off x="5288096" y="1916935"/>
            <a:ext cx="1487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Study arm -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652CB0-D245-4F56-9846-439AFB0A4C74}"/>
              </a:ext>
            </a:extLst>
          </p:cNvPr>
          <p:cNvSpPr txBox="1"/>
          <p:nvPr/>
        </p:nvSpPr>
        <p:spPr>
          <a:xfrm>
            <a:off x="5451513" y="2873567"/>
            <a:ext cx="1599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Control arm- 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20DAB4-C708-4AFE-9E32-60F85311C512}"/>
              </a:ext>
            </a:extLst>
          </p:cNvPr>
          <p:cNvSpPr/>
          <p:nvPr/>
        </p:nvSpPr>
        <p:spPr>
          <a:xfrm>
            <a:off x="3547431" y="413132"/>
            <a:ext cx="3227942" cy="765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281411-AD80-4FBE-9E3B-3D4B18B4374C}"/>
              </a:ext>
            </a:extLst>
          </p:cNvPr>
          <p:cNvCxnSpPr>
            <a:cxnSpLocks/>
          </p:cNvCxnSpPr>
          <p:nvPr/>
        </p:nvCxnSpPr>
        <p:spPr>
          <a:xfrm>
            <a:off x="1244905" y="2639036"/>
            <a:ext cx="5805890" cy="0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86A23E-16B1-4F6B-8BAC-7EC1CACCCD26}"/>
              </a:ext>
            </a:extLst>
          </p:cNvPr>
          <p:cNvCxnSpPr>
            <a:cxnSpLocks/>
          </p:cNvCxnSpPr>
          <p:nvPr/>
        </p:nvCxnSpPr>
        <p:spPr>
          <a:xfrm flipH="1">
            <a:off x="4043190" y="2639036"/>
            <a:ext cx="1" cy="2153301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D99EBD8-9A8D-4612-9A88-D1BE6585E5BA}"/>
              </a:ext>
            </a:extLst>
          </p:cNvPr>
          <p:cNvCxnSpPr>
            <a:cxnSpLocks/>
          </p:cNvCxnSpPr>
          <p:nvPr/>
        </p:nvCxnSpPr>
        <p:spPr>
          <a:xfrm>
            <a:off x="4043190" y="1539731"/>
            <a:ext cx="49577" cy="3406336"/>
          </a:xfrm>
          <a:prstGeom prst="line">
            <a:avLst/>
          </a:prstGeom>
          <a:ln w="57150">
            <a:solidFill>
              <a:srgbClr val="002060"/>
            </a:solidFill>
            <a:prstDash val="soli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AE2B95-6445-4633-B608-24ED0E7CDDBB}"/>
              </a:ext>
            </a:extLst>
          </p:cNvPr>
          <p:cNvCxnSpPr>
            <a:cxnSpLocks/>
          </p:cNvCxnSpPr>
          <p:nvPr/>
        </p:nvCxnSpPr>
        <p:spPr>
          <a:xfrm>
            <a:off x="1232511" y="2639036"/>
            <a:ext cx="2835467" cy="0"/>
          </a:xfrm>
          <a:prstGeom prst="line">
            <a:avLst/>
          </a:prstGeom>
          <a:ln w="57150">
            <a:solidFill>
              <a:srgbClr val="002060"/>
            </a:solidFill>
            <a:prstDash val="soli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C199504-7A1A-428E-8B22-C6B6640BF5C1}"/>
              </a:ext>
            </a:extLst>
          </p:cNvPr>
          <p:cNvCxnSpPr>
            <a:cxnSpLocks/>
          </p:cNvCxnSpPr>
          <p:nvPr/>
        </p:nvCxnSpPr>
        <p:spPr>
          <a:xfrm>
            <a:off x="1241690" y="2185508"/>
            <a:ext cx="2835467" cy="0"/>
          </a:xfrm>
          <a:prstGeom prst="line">
            <a:avLst/>
          </a:prstGeom>
          <a:ln w="57150">
            <a:solidFill>
              <a:srgbClr val="002060"/>
            </a:solidFill>
            <a:prstDash val="soli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EDD5C1CD-BFC2-4A34-B047-2679F60FD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62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D90882C3-4976-4BCB-BC5C-1103CCAD8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Kaplan-Meier curve for overall survival for HPV− and HPV+... | Download  Scientific Diagram">
            <a:extLst>
              <a:ext uri="{FF2B5EF4-FFF2-40B4-BE49-F238E27FC236}">
                <a16:creationId xmlns:a16="http://schemas.microsoft.com/office/drawing/2014/main" id="{EB8530B6-480B-4ED2-95B4-3336DA419B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1" t="-222" r="12353" b="165"/>
          <a:stretch/>
        </p:blipFill>
        <p:spPr bwMode="auto">
          <a:xfrm>
            <a:off x="1177919" y="757923"/>
            <a:ext cx="8880481" cy="604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8760C98-E78E-4178-988E-A3C94DF1A085}"/>
              </a:ext>
            </a:extLst>
          </p:cNvPr>
          <p:cNvSpPr/>
          <p:nvPr/>
        </p:nvSpPr>
        <p:spPr>
          <a:xfrm>
            <a:off x="3112250" y="914412"/>
            <a:ext cx="1068636" cy="7547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0F18E6B-B744-4F37-970D-FC32EB5859EE}"/>
              </a:ext>
            </a:extLst>
          </p:cNvPr>
          <p:cNvSpPr/>
          <p:nvPr/>
        </p:nvSpPr>
        <p:spPr>
          <a:xfrm>
            <a:off x="4940147" y="1669136"/>
            <a:ext cx="3227942" cy="76567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2B0B4-B7FB-46A7-A9B0-4ED06329140F}"/>
              </a:ext>
            </a:extLst>
          </p:cNvPr>
          <p:cNvSpPr txBox="1"/>
          <p:nvPr/>
        </p:nvSpPr>
        <p:spPr>
          <a:xfrm>
            <a:off x="1883883" y="189836"/>
            <a:ext cx="3056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FF0000"/>
                </a:solidFill>
              </a:rPr>
              <a:t>C</a:t>
            </a:r>
            <a:r>
              <a:rPr lang="en-IN" sz="2000" b="1" dirty="0">
                <a:solidFill>
                  <a:srgbClr val="FF0000"/>
                </a:solidFill>
              </a:rPr>
              <a:t>urves are hugging till 12 months- no benefit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E99EA3-A975-4FAD-8BC0-A58A7D4CF684}"/>
              </a:ext>
            </a:extLst>
          </p:cNvPr>
          <p:cNvCxnSpPr/>
          <p:nvPr/>
        </p:nvCxnSpPr>
        <p:spPr>
          <a:xfrm flipH="1">
            <a:off x="4307595" y="1194740"/>
            <a:ext cx="632552" cy="47439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2258CC1-D19D-40FE-9A0C-9CD24079DE45}"/>
              </a:ext>
            </a:extLst>
          </p:cNvPr>
          <p:cNvSpPr txBox="1"/>
          <p:nvPr/>
        </p:nvSpPr>
        <p:spPr>
          <a:xfrm>
            <a:off x="4657388" y="793330"/>
            <a:ext cx="266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0000"/>
                </a:solidFill>
              </a:rPr>
              <a:t>Curves separate after 12 months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68EE34-16F3-4BBC-8C3E-2F3FE0CCDEC2}"/>
              </a:ext>
            </a:extLst>
          </p:cNvPr>
          <p:cNvSpPr txBox="1"/>
          <p:nvPr/>
        </p:nvSpPr>
        <p:spPr>
          <a:xfrm>
            <a:off x="8402190" y="1825625"/>
            <a:ext cx="3312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FF0000"/>
                </a:solidFill>
              </a:rPr>
              <a:t>Plateau – signifies possible lasting benefit.</a:t>
            </a:r>
          </a:p>
          <a:p>
            <a:pPr algn="ctr"/>
            <a:r>
              <a:rPr lang="en-IN" sz="2000" b="1" dirty="0">
                <a:solidFill>
                  <a:srgbClr val="FF0000"/>
                </a:solidFill>
              </a:rPr>
              <a:t>Needs longer </a:t>
            </a:r>
            <a:r>
              <a:rPr lang="en-IN" sz="2000" b="1" dirty="0" err="1">
                <a:solidFill>
                  <a:srgbClr val="FF0000"/>
                </a:solidFill>
              </a:rPr>
              <a:t>followup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1AAEFC3-B751-49E9-8193-700DFD41F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5037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E77B-4DAF-47BF-93A4-371E55E5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2FDD00-7119-40C2-9661-1E313CD04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167"/>
            <a:ext cx="10250430" cy="6373665"/>
          </a:xfrm>
        </p:spPr>
      </p:pic>
      <p:pic>
        <p:nvPicPr>
          <p:cNvPr id="3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E76C9CB2-8B14-407A-BBA1-3155EF54D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450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3C420-CE15-4049-810A-7607D8B18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4682" y="1770656"/>
            <a:ext cx="3104210" cy="3868756"/>
          </a:xfrm>
        </p:spPr>
        <p:txBody>
          <a:bodyPr>
            <a:norm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Absolute benefit ??</a:t>
            </a:r>
          </a:p>
          <a:p>
            <a:endParaRPr lang="en-IN" sz="2400" dirty="0">
              <a:solidFill>
                <a:srgbClr val="FF0000"/>
              </a:solidFill>
            </a:endParaRPr>
          </a:p>
          <a:p>
            <a:r>
              <a:rPr lang="en-IN" sz="2400" dirty="0">
                <a:solidFill>
                  <a:srgbClr val="FF0000"/>
                </a:solidFill>
              </a:rPr>
              <a:t>Clinically significant benefit?</a:t>
            </a:r>
          </a:p>
          <a:p>
            <a:r>
              <a:rPr lang="en-IN" sz="2400" dirty="0">
                <a:solidFill>
                  <a:srgbClr val="FF0000"/>
                </a:solidFill>
              </a:rPr>
              <a:t>NNT</a:t>
            </a:r>
          </a:p>
          <a:p>
            <a:r>
              <a:rPr lang="en-IN" sz="2400" dirty="0">
                <a:solidFill>
                  <a:srgbClr val="FF0000"/>
                </a:solidFill>
              </a:rPr>
              <a:t>Cost- resources</a:t>
            </a:r>
          </a:p>
          <a:p>
            <a:r>
              <a:rPr lang="en-IN" sz="2400" dirty="0">
                <a:solidFill>
                  <a:srgbClr val="FF0000"/>
                </a:solidFill>
              </a:rPr>
              <a:t>Toxicity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7F9CC6A-1A9A-4B0B-843F-5326EF946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3" y="2373"/>
            <a:ext cx="9485947" cy="702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52C52C-D37A-4BB7-A2AD-C35B10F7632F}"/>
              </a:ext>
            </a:extLst>
          </p:cNvPr>
          <p:cNvSpPr/>
          <p:nvPr/>
        </p:nvSpPr>
        <p:spPr>
          <a:xfrm>
            <a:off x="4032118" y="553255"/>
            <a:ext cx="4968240" cy="3343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2" descr="Compare with Clopidogrel - BRILINTA® (ticagrelor) tablets | For HCPs">
            <a:extLst>
              <a:ext uri="{FF2B5EF4-FFF2-40B4-BE49-F238E27FC236}">
                <a16:creationId xmlns:a16="http://schemas.microsoft.com/office/drawing/2014/main" id="{C7977A36-29D8-4829-A2AD-584F9F986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72" t="46815" r="13102" b="40014"/>
          <a:stretch/>
        </p:blipFill>
        <p:spPr bwMode="auto">
          <a:xfrm>
            <a:off x="2319224" y="2791719"/>
            <a:ext cx="1947217" cy="108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2DB4C78-60AA-4FAA-B581-B4C2F773BB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9" t="4805" r="5892" b="45170"/>
          <a:stretch/>
        </p:blipFill>
        <p:spPr bwMode="auto">
          <a:xfrm>
            <a:off x="4174680" y="381328"/>
            <a:ext cx="4917440" cy="351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4891DB-F09F-426F-A681-3931C8646E1D}"/>
              </a:ext>
            </a:extLst>
          </p:cNvPr>
          <p:cNvCxnSpPr>
            <a:cxnSpLocks/>
          </p:cNvCxnSpPr>
          <p:nvPr/>
        </p:nvCxnSpPr>
        <p:spPr>
          <a:xfrm flipV="1">
            <a:off x="6814411" y="1452391"/>
            <a:ext cx="0" cy="18306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82D91F-1A15-4BB2-BDA5-A7027809DF07}"/>
              </a:ext>
            </a:extLst>
          </p:cNvPr>
          <p:cNvCxnSpPr>
            <a:cxnSpLocks/>
          </p:cNvCxnSpPr>
          <p:nvPr/>
        </p:nvCxnSpPr>
        <p:spPr>
          <a:xfrm flipH="1">
            <a:off x="4745078" y="1740665"/>
            <a:ext cx="20601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F30C68-F148-40B4-AC9C-A3F8270B1740}"/>
              </a:ext>
            </a:extLst>
          </p:cNvPr>
          <p:cNvCxnSpPr>
            <a:cxnSpLocks/>
          </p:cNvCxnSpPr>
          <p:nvPr/>
        </p:nvCxnSpPr>
        <p:spPr>
          <a:xfrm flipH="1">
            <a:off x="4754257" y="1452391"/>
            <a:ext cx="20601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DAEE643-809D-4D58-A0C6-DEA81C656EEE}"/>
              </a:ext>
            </a:extLst>
          </p:cNvPr>
          <p:cNvSpPr/>
          <p:nvPr/>
        </p:nvSpPr>
        <p:spPr>
          <a:xfrm>
            <a:off x="484739" y="5321147"/>
            <a:ext cx="2522862" cy="15368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AF9D66C3-69F7-46BC-A513-5093CD4A8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69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EC13B1-FC27-4FD0-920F-1C8847EB1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4" y="355601"/>
            <a:ext cx="7839485" cy="621242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FC4BC-F495-4C43-B5E7-0D4DB478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113" y="6114361"/>
            <a:ext cx="2710150" cy="517793"/>
          </a:xfrm>
        </p:spPr>
        <p:txBody>
          <a:bodyPr>
            <a:noAutofit/>
          </a:bodyPr>
          <a:lstStyle/>
          <a:p>
            <a:r>
              <a:rPr lang="en-IN" sz="1800" dirty="0" err="1"/>
              <a:t>Mok</a:t>
            </a:r>
            <a:r>
              <a:rPr lang="en-IN" sz="1800" dirty="0"/>
              <a:t> et al  NEJM 2009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9B69C3-67E0-46EB-84C6-146F94C35852}"/>
              </a:ext>
            </a:extLst>
          </p:cNvPr>
          <p:cNvCxnSpPr>
            <a:cxnSpLocks/>
          </p:cNvCxnSpPr>
          <p:nvPr/>
        </p:nvCxnSpPr>
        <p:spPr>
          <a:xfrm flipH="1">
            <a:off x="3139809" y="903383"/>
            <a:ext cx="264403" cy="6666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FA4210-75BF-47E1-B7EF-26E05CE17F94}"/>
              </a:ext>
            </a:extLst>
          </p:cNvPr>
          <p:cNvCxnSpPr>
            <a:cxnSpLocks/>
          </p:cNvCxnSpPr>
          <p:nvPr/>
        </p:nvCxnSpPr>
        <p:spPr>
          <a:xfrm flipH="1">
            <a:off x="5051233" y="2742049"/>
            <a:ext cx="495759" cy="58948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1366813-0C8C-4E60-81E5-32CF6D03787A}"/>
              </a:ext>
            </a:extLst>
          </p:cNvPr>
          <p:cNvSpPr txBox="1"/>
          <p:nvPr/>
        </p:nvSpPr>
        <p:spPr>
          <a:xfrm>
            <a:off x="2974554" y="434239"/>
            <a:ext cx="139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HR&gt;1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635D37-82C9-44A9-9630-4F5BBFEC879A}"/>
              </a:ext>
            </a:extLst>
          </p:cNvPr>
          <p:cNvSpPr txBox="1"/>
          <p:nvPr/>
        </p:nvSpPr>
        <p:spPr>
          <a:xfrm>
            <a:off x="5649817" y="2511216"/>
            <a:ext cx="139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HR&lt;1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78A8BA-E116-437C-B31A-8EBA91ABE386}"/>
              </a:ext>
            </a:extLst>
          </p:cNvPr>
          <p:cNvSpPr txBox="1"/>
          <p:nvPr/>
        </p:nvSpPr>
        <p:spPr>
          <a:xfrm>
            <a:off x="8490610" y="2300480"/>
            <a:ext cx="36796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HR , CI or p value alone cannot adequately explain this curve.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A983F7A-D05D-4BDE-A6F2-63467EBB71F3}"/>
              </a:ext>
            </a:extLst>
          </p:cNvPr>
          <p:cNvSpPr/>
          <p:nvPr/>
        </p:nvSpPr>
        <p:spPr>
          <a:xfrm>
            <a:off x="3491922" y="760769"/>
            <a:ext cx="4326384" cy="100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49ADFE-197C-4A52-9B3A-BCDF866B79FE}"/>
              </a:ext>
            </a:extLst>
          </p:cNvPr>
          <p:cNvCxnSpPr/>
          <p:nvPr/>
        </p:nvCxnSpPr>
        <p:spPr>
          <a:xfrm>
            <a:off x="3789802" y="2742049"/>
            <a:ext cx="0" cy="14774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023534A2-5AF3-4735-9132-2FF992A8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502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CB29D-EF7D-46BD-9057-842E7107B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013" y="1601119"/>
            <a:ext cx="10611387" cy="4381039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3000"/>
              </a:spcBef>
            </a:pPr>
            <a:r>
              <a:rPr lang="en-IN" dirty="0"/>
              <a:t>Survival curve is a simple, yet powerful way to express multiple information about events in a study.</a:t>
            </a:r>
          </a:p>
          <a:p>
            <a:pPr algn="just">
              <a:lnSpc>
                <a:spcPct val="110000"/>
              </a:lnSpc>
              <a:spcBef>
                <a:spcPts val="3000"/>
              </a:spcBef>
            </a:pPr>
            <a:r>
              <a:rPr lang="en-IN" dirty="0"/>
              <a:t>We need to look beyond just p- value for proper interpretation of the data.</a:t>
            </a:r>
          </a:p>
          <a:p>
            <a:pPr algn="just">
              <a:lnSpc>
                <a:spcPct val="110000"/>
              </a:lnSpc>
              <a:spcBef>
                <a:spcPts val="3000"/>
              </a:spcBef>
            </a:pPr>
            <a:r>
              <a:rPr lang="en-IN" dirty="0"/>
              <a:t>As clinicians we need to correlate the statistical effects (visual analysis, HR, CI, p value) and the clinical significance (cost, resource consumption, toxicity) to translate the data in to clinical practice. </a:t>
            </a:r>
          </a:p>
        </p:txBody>
      </p:sp>
      <p:pic>
        <p:nvPicPr>
          <p:cNvPr id="2" name="Picture 2" descr="https://encrypted-tbn3.gstatic.com/images?q=tbn:ANd9GcSvP093ua7gyQc0O9655lsY7-cOHd_dyDx807_xs2axpj_WnXx3nw">
            <a:extLst>
              <a:ext uri="{FF2B5EF4-FFF2-40B4-BE49-F238E27FC236}">
                <a16:creationId xmlns:a16="http://schemas.microsoft.com/office/drawing/2014/main" id="{36B19CAE-F5FA-48EC-B7CC-AAF88A4AB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80" y="0"/>
            <a:ext cx="1601119" cy="160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029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77EE-38AA-477F-99BC-886543AA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9D1CF-3556-47F6-95A5-05B1B237A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All participants</a:t>
            </a:r>
          </a:p>
          <a:p>
            <a:r>
              <a:rPr lang="en-IN" dirty="0"/>
              <a:t>AOGIN</a:t>
            </a:r>
          </a:p>
          <a:p>
            <a:r>
              <a:rPr lang="en-IN" dirty="0"/>
              <a:t>CREDO 2020- Dr Allan </a:t>
            </a:r>
            <a:r>
              <a:rPr lang="en-IN" dirty="0" err="1"/>
              <a:t>Hackshaw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9D51EF-5CCC-406F-882B-29CD8A4B53E9}"/>
              </a:ext>
            </a:extLst>
          </p:cNvPr>
          <p:cNvSpPr txBox="1"/>
          <p:nvPr/>
        </p:nvSpPr>
        <p:spPr>
          <a:xfrm>
            <a:off x="3448280" y="4583017"/>
            <a:ext cx="8130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Happy to take questions/ comments…..</a:t>
            </a:r>
          </a:p>
        </p:txBody>
      </p:sp>
    </p:spTree>
    <p:extLst>
      <p:ext uri="{BB962C8B-B14F-4D97-AF65-F5344CB8AC3E}">
        <p14:creationId xmlns:p14="http://schemas.microsoft.com/office/powerpoint/2010/main" val="58494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756</Words>
  <Application>Microsoft Office PowerPoint</Application>
  <PresentationFormat>Widescreen</PresentationFormat>
  <Paragraphs>164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Survival Curves</vt:lpstr>
      <vt:lpstr>PowerPoint Presentation</vt:lpstr>
      <vt:lpstr>PowerPoint Presentation</vt:lpstr>
      <vt:lpstr>PowerPoint Presentation</vt:lpstr>
      <vt:lpstr>PowerPoint Presentation</vt:lpstr>
      <vt:lpstr>Terminologies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Mok et al  NEJM 2009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Anand Narayan</dc:creator>
  <cp:lastModifiedBy>Anand Narayan</cp:lastModifiedBy>
  <cp:revision>106</cp:revision>
  <dcterms:created xsi:type="dcterms:W3CDTF">2018-09-18T07:36:29Z</dcterms:created>
  <dcterms:modified xsi:type="dcterms:W3CDTF">2020-08-06T18:51:27Z</dcterms:modified>
</cp:coreProperties>
</file>